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94" r:id="rId3"/>
    <p:sldId id="272" r:id="rId4"/>
    <p:sldId id="309" r:id="rId5"/>
    <p:sldId id="286" r:id="rId6"/>
    <p:sldId id="310" r:id="rId7"/>
    <p:sldId id="311" r:id="rId8"/>
    <p:sldId id="314" r:id="rId9"/>
    <p:sldId id="313" r:id="rId10"/>
    <p:sldId id="315" r:id="rId11"/>
    <p:sldId id="317" r:id="rId12"/>
    <p:sldId id="316" r:id="rId13"/>
  </p:sldIdLst>
  <p:sldSz cx="12192000" cy="6858000"/>
  <p:notesSz cx="6858000" cy="9144000"/>
  <p:embeddedFontLst>
    <p:embeddedFont>
      <p:font typeface="Fredoka One" panose="020B0604020202020204" charset="0"/>
      <p:regular r:id="rId15"/>
    </p:embeddedFont>
    <p:embeddedFont>
      <p:font typeface="Quicksand" panose="020B0604020202020204" charset="0"/>
      <p:regular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Delius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6"/>
    <a:srgbClr val="D78643"/>
    <a:srgbClr val="9FB7DB"/>
    <a:srgbClr val="4E6A84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48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21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5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783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3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41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84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3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6.png"/><Relationship Id="rId4" Type="http://schemas.openxmlformats.org/officeDocument/2006/relationships/image" Target="../media/image2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emf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imeo.com/755156238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5" Type="http://schemas.openxmlformats.org/officeDocument/2006/relationships/image" Target="../media/image37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hyperlink" Target="https://www.youtube.com/watch?v=Zdl3aHslon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sv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4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4008" y="3297682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342320"/>
            <a:ext cx="8451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Four Great Highways</a:t>
            </a:r>
          </a:p>
          <a:p>
            <a:pPr algn="r"/>
            <a:r>
              <a:rPr lang="en-GB" sz="3200" b="1" dirty="0">
                <a:solidFill>
                  <a:srgbClr val="4E6A84"/>
                </a:solidFill>
                <a:latin typeface="Fredoka One" panose="02000000000000000000" pitchFamily="2" charset="77"/>
              </a:rPr>
              <a:t>o</a:t>
            </a:r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f the Dee Valley</a:t>
            </a:r>
            <a:endParaRPr lang="en-US" sz="32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4168" y="1884969"/>
            <a:ext cx="5150868" cy="4552732"/>
          </a:xfrm>
          <a:prstGeom prst="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1754" y="1656961"/>
            <a:ext cx="4255008" cy="9152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2397840" y="1925732"/>
            <a:ext cx="3966483" cy="318824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12420" y="2482944"/>
            <a:ext cx="2671439" cy="223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Do you know any of the four main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transport routes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in the Dee Valley?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 smtClean="0">
                <a:solidFill>
                  <a:srgbClr val="4E6A84"/>
                </a:solidFill>
                <a:latin typeface="Quicksand" panose="020B0604020202020204" charset="0"/>
              </a:rPr>
              <a:t>Let’s take a closer look…</a:t>
            </a:r>
            <a:endParaRPr lang="en-GB" sz="2000" b="1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4077" y="5284217"/>
            <a:ext cx="1373637" cy="137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705727"/>
            <a:ext cx="12192001" cy="31522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12561"/>
            <a:ext cx="5742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Llangollen railway opened in 1861 for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freight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and 1862 for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passengers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. The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10-mile stretch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from Llangollen to Corwen (which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is now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heritage railway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experience)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was once part of a 54 mile long line from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Ruabon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to </a:t>
            </a:r>
            <a:r>
              <a:rPr lang="en-GB" sz="2000" dirty="0" err="1" smtClean="0">
                <a:solidFill>
                  <a:srgbClr val="4E6A84"/>
                </a:solidFill>
                <a:latin typeface="Quicksand" panose="020B0604020202020204" charset="0"/>
              </a:rPr>
              <a:t>Barmouth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Railway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Llangollen to Corwen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90" y="3362035"/>
            <a:ext cx="4901866" cy="3094441"/>
          </a:xfrm>
          <a:prstGeom prst="round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893" y="1252268"/>
            <a:ext cx="4457499" cy="2965770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2250" y="2616200"/>
            <a:ext cx="4080614" cy="8777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835905" y="3474273"/>
            <a:ext cx="4677876" cy="311380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4024" y="4000123"/>
            <a:ext cx="314809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Railways could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carry a lot of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goods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at high speed and made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it easier for large numbers of people to travel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quickly. This allowed more people to easily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visit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the Dee Valley.</a:t>
            </a:r>
          </a:p>
        </p:txBody>
      </p:sp>
    </p:spTree>
    <p:extLst>
      <p:ext uri="{BB962C8B-B14F-4D97-AF65-F5344CB8AC3E}">
        <p14:creationId xmlns:p14="http://schemas.microsoft.com/office/powerpoint/2010/main" val="210748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906" y="3314614"/>
            <a:ext cx="12344400" cy="3632597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7842" y="744861"/>
            <a:ext cx="6466840" cy="4574650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 rot="10800000">
            <a:off x="751514" y="2930278"/>
            <a:ext cx="34600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Quicksand" panose="020B0604020202020204" charset="0"/>
              </a:rPr>
              <a:t>.</a:t>
            </a:r>
            <a:endParaRPr lang="en-GB" sz="2400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bg1"/>
              </a:solidFill>
              <a:latin typeface="Quicksand" pitchFamily="2" charset="7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11" name="tab">
            <a:hlinkClick r:id="rId6"/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>
            <a:off x="6068350" y="4774777"/>
            <a:ext cx="4930448" cy="1491914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An Animated History      of the Dee Valley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3" name="tab">
            <a:hlinkClick r:id="rId6"/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 rot="860756">
            <a:off x="9649433" y="4389714"/>
            <a:ext cx="1822453" cy="715167"/>
          </a:xfrm>
          <a:prstGeom prst="roundRect">
            <a:avLst>
              <a:gd name="adj" fmla="val 33750"/>
            </a:avLst>
          </a:prstGeom>
          <a:solidFill>
            <a:srgbClr val="FFD96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D78643"/>
                </a:solidFill>
                <a:latin typeface="Fredoka One" panose="020B0604020202020204" charset="0"/>
              </a:rPr>
              <a:t>Watch</a:t>
            </a:r>
            <a:endParaRPr lang="en-GB" sz="2800" dirty="0">
              <a:solidFill>
                <a:srgbClr val="D78643"/>
              </a:solidFill>
              <a:latin typeface="Fredoka One" panose="020B0604020202020204" charset="0"/>
            </a:endParaRPr>
          </a:p>
        </p:txBody>
      </p:sp>
      <p:pic>
        <p:nvPicPr>
          <p:cNvPr id="15" name="Graphic 15">
            <a:extLst>
              <a:ext uri="{FF2B5EF4-FFF2-40B4-BE49-F238E27FC236}">
                <a16:creationId xmlns:a16="http://schemas.microsoft.com/office/drawing/2014/main" id="{6212A04D-3FC7-6E40-AA1A-1C4910D0884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H="1">
            <a:off x="351124" y="710946"/>
            <a:ext cx="4441744" cy="71166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1513" y="1743514"/>
            <a:ext cx="378044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Fredoka One" panose="020B0604020202020204" charset="0"/>
              </a:rPr>
              <a:t>Activity</a:t>
            </a:r>
            <a:endParaRPr lang="en-GB" sz="4000" dirty="0">
              <a:solidFill>
                <a:schemeClr val="bg1"/>
              </a:solidFill>
              <a:latin typeface="Fredoka One" panose="020B0604020202020204" charset="0"/>
            </a:endParaRPr>
          </a:p>
          <a:p>
            <a:endParaRPr lang="en-GB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bg1"/>
                </a:solidFill>
                <a:latin typeface="Quicksand" panose="020B0604020202020204" charset="0"/>
              </a:rPr>
              <a:t>Watch the</a:t>
            </a:r>
            <a:r>
              <a:rPr lang="en-GB" sz="2400" dirty="0" smtClean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Fredoka One" panose="020B0604020202020204" charset="0"/>
              </a:rPr>
              <a:t>Animated History of the Dee Valley</a:t>
            </a:r>
            <a:r>
              <a:rPr lang="en-GB" sz="2400" dirty="0">
                <a:solidFill>
                  <a:schemeClr val="bg1"/>
                </a:solidFill>
                <a:latin typeface="Quicksand" panose="020B0604020202020204" charset="0"/>
              </a:rPr>
              <a:t> film.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Quicksand" panose="020B0604020202020204" charset="0"/>
              </a:rPr>
              <a:t>Spot the </a:t>
            </a:r>
            <a:r>
              <a:rPr lang="en-GB" sz="2400" dirty="0">
                <a:solidFill>
                  <a:schemeClr val="bg1"/>
                </a:solidFill>
                <a:latin typeface="Fredoka One" panose="020B0604020202020204" charset="0"/>
              </a:rPr>
              <a:t>Four Great Highways</a:t>
            </a:r>
            <a:r>
              <a:rPr lang="en-GB" sz="2400" dirty="0">
                <a:solidFill>
                  <a:schemeClr val="bg1"/>
                </a:solidFill>
                <a:latin typeface="Quicksand" panose="020B0604020202020204" charset="0"/>
              </a:rPr>
              <a:t> in the animation and </a:t>
            </a:r>
            <a:r>
              <a:rPr lang="en-GB" sz="2400" dirty="0" smtClean="0">
                <a:solidFill>
                  <a:schemeClr val="bg1"/>
                </a:solidFill>
                <a:latin typeface="Quicksand" panose="020B0604020202020204" charset="0"/>
              </a:rPr>
              <a:t>consider the changes they made to the Dee Valley.</a:t>
            </a:r>
            <a:endParaRPr lang="en-GB" sz="24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0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666C9C9-BB75-DE41-8738-A758AA257057}"/>
              </a:ext>
            </a:extLst>
          </p:cNvPr>
          <p:cNvGrpSpPr/>
          <p:nvPr/>
        </p:nvGrpSpPr>
        <p:grpSpPr>
          <a:xfrm>
            <a:off x="654076" y="1126305"/>
            <a:ext cx="5509044" cy="6593404"/>
            <a:chOff x="7428200" y="1648272"/>
            <a:chExt cx="5509044" cy="6593404"/>
          </a:xfrm>
        </p:grpSpPr>
        <p:pic>
          <p:nvPicPr>
            <p:cNvPr id="6" name="Graphic 15">
              <a:extLst>
                <a:ext uri="{FF2B5EF4-FFF2-40B4-BE49-F238E27FC236}">
                  <a16:creationId xmlns:a16="http://schemas.microsoft.com/office/drawing/2014/main" id="{70DECD5C-B59C-E04A-892E-A8B040A2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7428200" y="1648272"/>
              <a:ext cx="5509044" cy="659340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FF5F7C-CCAB-E64F-BBBE-C66A0B918794}"/>
                </a:ext>
              </a:extLst>
            </p:cNvPr>
            <p:cNvSpPr txBox="1"/>
            <p:nvPr/>
          </p:nvSpPr>
          <p:spPr>
            <a:xfrm>
              <a:off x="7789058" y="2520735"/>
              <a:ext cx="4787327" cy="558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Task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r>
                <a:rPr lang="en-GB" sz="2000" b="1" dirty="0" smtClean="0">
                  <a:solidFill>
                    <a:schemeClr val="bg1"/>
                  </a:solidFill>
                  <a:latin typeface="Quicksand" panose="020B0604020202020204" charset="0"/>
                </a:rPr>
                <a:t>Imagine</a:t>
              </a:r>
              <a:r>
                <a:rPr lang="en-GB" sz="20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smtClean="0">
                  <a:solidFill>
                    <a:schemeClr val="bg1"/>
                  </a:solidFill>
                  <a:latin typeface="Quicksand" panose="020B0604020202020204" charset="0"/>
                </a:rPr>
                <a:t>you 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are an industrialist (coal merchant, mill owner, mine </a:t>
              </a:r>
              <a:r>
                <a:rPr lang="en-GB" sz="2000" b="1" dirty="0" smtClean="0">
                  <a:solidFill>
                    <a:schemeClr val="bg1"/>
                  </a:solidFill>
                  <a:latin typeface="Quicksand" panose="020B0604020202020204" charset="0"/>
                </a:rPr>
                <a:t>owner or forge 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owner) in the late </a:t>
              </a:r>
              <a:r>
                <a:rPr lang="en-GB" sz="2000" b="1" dirty="0" smtClean="0">
                  <a:solidFill>
                    <a:schemeClr val="bg1"/>
                  </a:solidFill>
                  <a:latin typeface="Quicksand" panose="020B0604020202020204" charset="0"/>
                </a:rPr>
                <a:t>1800s.</a:t>
              </a:r>
            </a:p>
            <a:p>
              <a:endParaRPr lang="en-GB" sz="2000" b="1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000" dirty="0" smtClean="0">
                  <a:solidFill>
                    <a:schemeClr val="bg1"/>
                  </a:solidFill>
                  <a:latin typeface="Quicksand" panose="020B0604020202020204" charset="0"/>
                </a:rPr>
                <a:t>Which 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one of the Four Great Highways would you choose to transport your goods and why</a:t>
              </a:r>
              <a:r>
                <a:rPr lang="en-GB" sz="2000" dirty="0" smtClean="0">
                  <a:solidFill>
                    <a:schemeClr val="bg1"/>
                  </a:solidFill>
                  <a:latin typeface="Quicksand" panose="020B0604020202020204" charset="0"/>
                </a:rPr>
                <a:t>?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What do you think happened to the canal after the improvement of the roads and the arrival of the railway?</a:t>
              </a:r>
              <a:r>
                <a:rPr lang="en-GB" sz="2400" dirty="0"/>
                <a:t> 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F087949-37EA-8245-8BCE-2A4539E9F3CB}"/>
              </a:ext>
            </a:extLst>
          </p:cNvPr>
          <p:cNvSpPr/>
          <p:nvPr/>
        </p:nvSpPr>
        <p:spPr>
          <a:xfrm>
            <a:off x="421761" y="5846808"/>
            <a:ext cx="3722400" cy="36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3CACCF7-57AA-944A-BD37-483BDA0551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818" y="-615585"/>
            <a:ext cx="4760245" cy="747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3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137349"/>
            <a:ext cx="11007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There are four </a:t>
            </a:r>
            <a:r>
              <a:rPr lang="en-GB" sz="2400" dirty="0" smtClean="0">
                <a:solidFill>
                  <a:srgbClr val="D78643"/>
                </a:solidFill>
                <a:latin typeface="Fredoka One" panose="020B0604020202020204" charset="0"/>
              </a:rPr>
              <a:t>great highways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(transport routes) that pass through the Dee Valley and meet in the town of Llangollen.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16194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What are the Four Great Highways?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969141" y="2124367"/>
            <a:ext cx="7656309" cy="4137890"/>
            <a:chOff x="1605209" y="2216727"/>
            <a:chExt cx="7656309" cy="4137890"/>
          </a:xfrm>
        </p:grpSpPr>
        <p:pic>
          <p:nvPicPr>
            <p:cNvPr id="10" name="Picture 9"/>
            <p:cNvPicPr preferRelativeResize="0"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8249" y="2216727"/>
              <a:ext cx="6663269" cy="4137890"/>
            </a:xfrm>
            <a:prstGeom prst="roundRect">
              <a:avLst/>
            </a:prstGeom>
          </p:spPr>
        </p:pic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1605209" y="2663122"/>
              <a:ext cx="1738059" cy="715818"/>
              <a:chOff x="9818506" y="5050493"/>
              <a:chExt cx="2530124" cy="722048"/>
            </a:xfrm>
          </p:grpSpPr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18506" y="5050493"/>
                <a:ext cx="2530124" cy="722048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101849" y="5207767"/>
                <a:ext cx="1924374" cy="403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River Dee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sp>
        <p:nvSpPr>
          <p:cNvPr id="91" name="TextBox 90"/>
          <p:cNvSpPr txBox="1"/>
          <p:nvPr/>
        </p:nvSpPr>
        <p:spPr>
          <a:xfrm>
            <a:off x="7084210" y="2201721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Jo Danson</a:t>
            </a:r>
            <a:endParaRPr lang="en-GB" sz="1400" dirty="0">
              <a:solidFill>
                <a:srgbClr val="FFFFFF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808361" y="2188948"/>
            <a:ext cx="7901555" cy="4146968"/>
            <a:chOff x="2227601" y="2085287"/>
            <a:chExt cx="8210797" cy="4309267"/>
          </a:xfrm>
        </p:grpSpPr>
        <p:pic>
          <p:nvPicPr>
            <p:cNvPr id="25" name="Picture 24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7601" y="2085287"/>
              <a:ext cx="7516164" cy="4309267"/>
            </a:xfrm>
            <a:prstGeom prst="round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8167178" y="5030236"/>
              <a:ext cx="2271220" cy="896341"/>
              <a:chOff x="9976719" y="4964428"/>
              <a:chExt cx="2032802" cy="904142"/>
            </a:xfrm>
          </p:grpSpPr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976719" y="4964428"/>
                <a:ext cx="2032802" cy="904142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026643" y="5059475"/>
                <a:ext cx="1924374" cy="736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Llangollen Canal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657303" y="2135502"/>
            <a:ext cx="8292746" cy="4074139"/>
            <a:chOff x="1293371" y="2227862"/>
            <a:chExt cx="8292746" cy="4074139"/>
          </a:xfrm>
        </p:grpSpPr>
        <p:pic>
          <p:nvPicPr>
            <p:cNvPr id="30" name="Picture 29"/>
            <p:cNvPicPr preferRelativeResize="0"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8523" y="2227862"/>
              <a:ext cx="6977594" cy="4074139"/>
            </a:xfrm>
            <a:prstGeom prst="round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1293371" y="4251151"/>
              <a:ext cx="2103261" cy="1422399"/>
              <a:chOff x="9818506" y="5104357"/>
              <a:chExt cx="2530124" cy="722048"/>
            </a:xfrm>
          </p:grpSpPr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18506" y="5104357"/>
                <a:ext cx="2530124" cy="722048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101850" y="5207767"/>
                <a:ext cx="1924374" cy="516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Thomas Telford’s A5 Road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2245985" y="2129086"/>
            <a:ext cx="7499433" cy="4266692"/>
            <a:chOff x="2882053" y="2221446"/>
            <a:chExt cx="7499433" cy="4266692"/>
          </a:xfrm>
        </p:grpSpPr>
        <p:pic>
          <p:nvPicPr>
            <p:cNvPr id="35" name="Picture 34"/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2053" y="2221446"/>
              <a:ext cx="6425741" cy="4266692"/>
            </a:xfrm>
            <a:prstGeom prst="roundRect">
              <a:avLst/>
            </a:pr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7776834" y="5036300"/>
              <a:ext cx="2604652" cy="1027510"/>
              <a:chOff x="9895247" y="7608081"/>
              <a:chExt cx="2265989" cy="1036453"/>
            </a:xfrm>
          </p:grpSpPr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95247" y="7608081"/>
                <a:ext cx="2265989" cy="1036453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093651" y="7769286"/>
                <a:ext cx="1924374" cy="7140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Llangollen and Corwen Railway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sp>
        <p:nvSpPr>
          <p:cNvPr id="40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9484287" y="2135502"/>
            <a:ext cx="3446622" cy="2164858"/>
          </a:xfrm>
          <a:prstGeom prst="roundRect">
            <a:avLst>
              <a:gd name="adj" fmla="val 33750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45418" y="2479266"/>
            <a:ext cx="22984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Think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about the different modes of transport that travel along each highway.</a:t>
            </a:r>
          </a:p>
        </p:txBody>
      </p:sp>
    </p:spTree>
    <p:extLst>
      <p:ext uri="{BB962C8B-B14F-4D97-AF65-F5344CB8AC3E}">
        <p14:creationId xmlns:p14="http://schemas.microsoft.com/office/powerpoint/2010/main" val="98633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41746"/>
            <a:ext cx="12192000" cy="71997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9CA1D72-219E-ED47-88BB-3E2BF625FABD}"/>
              </a:ext>
            </a:extLst>
          </p:cNvPr>
          <p:cNvGrpSpPr/>
          <p:nvPr/>
        </p:nvGrpSpPr>
        <p:grpSpPr>
          <a:xfrm>
            <a:off x="554347" y="775857"/>
            <a:ext cx="4672965" cy="6996220"/>
            <a:chOff x="2440063" y="1856761"/>
            <a:chExt cx="4672965" cy="6247016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799421E-E306-3142-9973-994441852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2440063" y="1856761"/>
              <a:ext cx="4672965" cy="624701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D2806C9-D67F-3B4F-9BFC-4A281CC6FC1C}"/>
                </a:ext>
              </a:extLst>
            </p:cNvPr>
            <p:cNvSpPr txBox="1"/>
            <p:nvPr/>
          </p:nvSpPr>
          <p:spPr>
            <a:xfrm>
              <a:off x="2783828" y="2914407"/>
              <a:ext cx="3985434" cy="453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The highways connect communities together for trade and leisure.</a:t>
              </a: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Inspirational journeys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have been made along these travel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routes for centuries.</a:t>
              </a:r>
            </a:p>
            <a:p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The beautiful Dee valley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has encouraged visitors to be inspired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by art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and poetry since the 18th century and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people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still 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visit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in huge numbers to enjoy the picturesque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scenery today.</a:t>
              </a:r>
              <a:endParaRPr lang="en-GB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65" b="89983" l="9970" r="89980">
                        <a14:foregroundMark x1="49260" y1="22189" x2="35933" y2="53466"/>
                        <a14:foregroundMark x1="72359" y1="41294" x2="73889" y2="41028"/>
                        <a14:backgroundMark x1="26012" y1="41294" x2="26012" y2="40730"/>
                        <a14:backgroundMark x1="44126" y1="21294" x2="43682" y2="21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06548" y="0"/>
            <a:ext cx="5530501" cy="8578399"/>
          </a:xfrm>
          <a:prstGeom prst="rect">
            <a:avLst/>
          </a:prstGeom>
        </p:spPr>
      </p:pic>
      <p:sp>
        <p:nvSpPr>
          <p:cNvPr id="30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0035150" y="5106692"/>
            <a:ext cx="2820690" cy="1185620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0337370" y="5345558"/>
            <a:ext cx="1614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4F6B84"/>
                </a:solidFill>
                <a:latin typeface="Quicksand" pitchFamily="2" charset="77"/>
              </a:rPr>
              <a:t>Let’s find out more…</a:t>
            </a:r>
            <a:endParaRPr lang="en-US" sz="2000" dirty="0">
              <a:solidFill>
                <a:srgbClr val="4F6B84"/>
              </a:solidFill>
              <a:latin typeface="Quicks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River Dee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406" y="2782088"/>
            <a:ext cx="5225648" cy="3707978"/>
          </a:xfrm>
          <a:prstGeom prst="roundRect">
            <a:avLst/>
          </a:prstGeom>
          <a:ln w="38100"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224" y="641855"/>
            <a:ext cx="4359564" cy="3269674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3428" y="2444264"/>
            <a:ext cx="4255008" cy="9152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26593" y="3430670"/>
            <a:ext cx="3966483" cy="26310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222640"/>
            <a:ext cx="55877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Historically, the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River Dee was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source of food and water for the communities along the banks. S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mall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boats called 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coracles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were used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for fishing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and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to travel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along the Dee.</a:t>
            </a:r>
          </a:p>
        </p:txBody>
      </p:sp>
      <p:sp>
        <p:nvSpPr>
          <p:cNvPr id="7" name="Rectangle 6"/>
          <p:cNvSpPr/>
          <p:nvPr/>
        </p:nvSpPr>
        <p:spPr>
          <a:xfrm>
            <a:off x="6790895" y="3876720"/>
            <a:ext cx="2870182" cy="180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Today the river Dee is important for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leisure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activities such as fishing, kayaking and white water 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rafting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844645" y="674758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Visit Wales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1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114800"/>
            <a:ext cx="12192001" cy="2743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5" y="1312561"/>
            <a:ext cx="52634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n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1793 the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river flow became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important for the creation of the Llangollen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Canal. </a:t>
            </a:r>
          </a:p>
          <a:p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Thomas Telford designed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the Horseshoe Falls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weir to draw water from the River Dee into the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new canal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405" y="3359756"/>
            <a:ext cx="4881655" cy="3018232"/>
          </a:xfrm>
          <a:prstGeom prst="round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31" r="-536" b="-509"/>
          <a:stretch/>
        </p:blipFill>
        <p:spPr>
          <a:xfrm>
            <a:off x="6064466" y="575322"/>
            <a:ext cx="5917922" cy="41744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96298" y="4981476"/>
            <a:ext cx="5140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Like so many of Telford’s creations, the weir </a:t>
            </a:r>
            <a:r>
              <a:rPr lang="en-GB" sz="2400" dirty="0" smtClean="0">
                <a:solidFill>
                  <a:srgbClr val="FFFFFF"/>
                </a:solidFill>
                <a:latin typeface="Fredoka One" panose="020B0604020202020204" charset="0"/>
              </a:rPr>
              <a:t>enhances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 the beauty of the landscape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The Horseshoe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Falls is a feature of outstanding engineering genius.</a:t>
            </a:r>
            <a:endParaRPr lang="en-GB" sz="2000" dirty="0" smtClean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River Dee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Horseshoe Falls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1406" y="6366471"/>
            <a:ext cx="37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Edward Pugh, The National Library of Wales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4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23847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Llangollen Canal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91407" y="1423478"/>
            <a:ext cx="379923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Why do you think people originally wanted to build a canal in this area? </a:t>
            </a:r>
          </a:p>
          <a:p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Watch the video to find out more: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28" name="Picture 2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175" y="1233820"/>
            <a:ext cx="6826250" cy="4806950"/>
          </a:xfrm>
          <a:prstGeom prst="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29" name="Group 28"/>
          <p:cNvGrpSpPr/>
          <p:nvPr/>
        </p:nvGrpSpPr>
        <p:grpSpPr>
          <a:xfrm>
            <a:off x="325820" y="4031214"/>
            <a:ext cx="4064817" cy="1608091"/>
            <a:chOff x="325820" y="3764068"/>
            <a:chExt cx="4064817" cy="1608091"/>
          </a:xfrm>
        </p:grpSpPr>
        <p:sp>
          <p:nvSpPr>
            <p:cNvPr id="11" name="tab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231123-9720-9445-B69C-513B60F04189}"/>
                </a:ext>
              </a:extLst>
            </p:cNvPr>
            <p:cNvSpPr/>
            <p:nvPr/>
          </p:nvSpPr>
          <p:spPr>
            <a:xfrm>
              <a:off x="591407" y="3764068"/>
              <a:ext cx="3799230" cy="1316777"/>
            </a:xfrm>
            <a:prstGeom prst="roundRect">
              <a:avLst>
                <a:gd name="adj" fmla="val 33750"/>
              </a:avLst>
            </a:prstGeom>
            <a:solidFill>
              <a:srgbClr val="4E6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Pontcysyllte</a:t>
              </a:r>
              <a:r>
                <a:rPr lang="en-GB" sz="20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Aqueduct Animated Timeline</a:t>
              </a:r>
              <a:endParaRPr lang="en-GB" sz="2000" dirty="0">
                <a:solidFill>
                  <a:srgbClr val="FFFFFF"/>
                </a:solidFill>
                <a:latin typeface="Fredoka One" panose="020B0604020202020204" charset="0"/>
              </a:endParaRPr>
            </a:p>
          </p:txBody>
        </p:sp>
        <p:sp>
          <p:nvSpPr>
            <p:cNvPr id="13" name="tab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231123-9720-9445-B69C-513B60F04189}"/>
                </a:ext>
              </a:extLst>
            </p:cNvPr>
            <p:cNvSpPr/>
            <p:nvPr/>
          </p:nvSpPr>
          <p:spPr>
            <a:xfrm rot="772885">
              <a:off x="325820" y="4789530"/>
              <a:ext cx="1509485" cy="582629"/>
            </a:xfrm>
            <a:prstGeom prst="roundRect">
              <a:avLst>
                <a:gd name="adj" fmla="val 33750"/>
              </a:avLst>
            </a:prstGeom>
            <a:solidFill>
              <a:srgbClr val="D78643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 smtClean="0">
                  <a:solidFill>
                    <a:srgbClr val="FFD966"/>
                  </a:solidFill>
                  <a:latin typeface="Fredoka One" panose="020B0604020202020204" charset="0"/>
                </a:rPr>
                <a:t>Watch</a:t>
              </a:r>
              <a:endParaRPr lang="en-GB" sz="2400" dirty="0">
                <a:solidFill>
                  <a:srgbClr val="FFD966"/>
                </a:solidFill>
                <a:latin typeface="Fredoka One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6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535306"/>
              </p:ext>
            </p:extLst>
          </p:nvPr>
        </p:nvGraphicFramePr>
        <p:xfrm>
          <a:off x="0" y="-1379614"/>
          <a:ext cx="12192000" cy="9139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Acrobat Document" r:id="rId4" imgW="17348151" imgH="13004581" progId="AcroExch.Document.DC">
                  <p:embed/>
                </p:oleObj>
              </mc:Choice>
              <mc:Fallback>
                <p:oleObj name="Acrobat Document" r:id="rId4" imgW="17348151" imgH="13004581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-1379614"/>
                        <a:ext cx="12192000" cy="9139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1666C9C9-BB75-DE41-8738-A758AA257057}"/>
              </a:ext>
            </a:extLst>
          </p:cNvPr>
          <p:cNvGrpSpPr/>
          <p:nvPr/>
        </p:nvGrpSpPr>
        <p:grpSpPr>
          <a:xfrm>
            <a:off x="6798646" y="886690"/>
            <a:ext cx="4682154" cy="6873010"/>
            <a:chOff x="7428200" y="1648272"/>
            <a:chExt cx="5509044" cy="6593404"/>
          </a:xfrm>
        </p:grpSpPr>
        <p:pic>
          <p:nvPicPr>
            <p:cNvPr id="21" name="Graphic 15">
              <a:extLst>
                <a:ext uri="{FF2B5EF4-FFF2-40B4-BE49-F238E27FC236}">
                  <a16:creationId xmlns:a16="http://schemas.microsoft.com/office/drawing/2014/main" id="{70DECD5C-B59C-E04A-892E-A8B040A2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7428200" y="1648272"/>
              <a:ext cx="5509044" cy="659340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FF5F7C-CCAB-E64F-BBBE-C66A0B918794}"/>
                </a:ext>
              </a:extLst>
            </p:cNvPr>
            <p:cNvSpPr txBox="1"/>
            <p:nvPr/>
          </p:nvSpPr>
          <p:spPr>
            <a:xfrm>
              <a:off x="8010591" y="2694092"/>
              <a:ext cx="4497690" cy="543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b="1" dirty="0">
                  <a:solidFill>
                    <a:srgbClr val="FFFFFF"/>
                  </a:solidFill>
                  <a:latin typeface="Fredoka One" panose="02000000000000000000" pitchFamily="2" charset="77"/>
                </a:rPr>
                <a:t>Llangollen Canal</a:t>
              </a:r>
              <a:endParaRPr lang="en-US" sz="3200" dirty="0">
                <a:solidFill>
                  <a:srgbClr val="FFFFFF"/>
                </a:solidFill>
                <a:latin typeface="Fredoka One" panose="02000000000000000000" pitchFamily="2" charset="77"/>
              </a:endParaRPr>
            </a:p>
            <a:p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Today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the canal is only used for 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leisure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travel in narrow boats, canoes and on paddle boards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The canal also 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provides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drinking water for Cheshire, drawing 12 million gallons of water every day from the river to the canal, that could fill 18 Olympic sized swimming pools!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72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12561"/>
            <a:ext cx="368748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This important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historic road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was redeveloped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by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Thomas Telford between 1815 and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1826. It allowed politicians to easily travel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between 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London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and 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Holyhead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and on to Dublin in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Ireland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.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The improved route was easier for horse drawn carriages to travel along and it boosted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</a:rPr>
              <a:t>trade and tourism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to the Dee Valley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1600" dirty="0">
              <a:solidFill>
                <a:srgbClr val="4E6A84"/>
              </a:solidFill>
              <a:latin typeface="Quicksand" panose="020B0604020202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Telford’s A5 Road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597" y="1202606"/>
            <a:ext cx="7183438" cy="4830830"/>
          </a:xfrm>
          <a:prstGeom prst="roundRect">
            <a:avLst/>
          </a:prstGeom>
        </p:spPr>
      </p:pic>
      <p:sp>
        <p:nvSpPr>
          <p:cNvPr id="7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7089704" y="2881426"/>
            <a:ext cx="934450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rgbClr val="4E6A84"/>
                </a:solidFill>
                <a:latin typeface="Quicksand" pitchFamily="2" charset="77"/>
              </a:rPr>
              <a:t>Holyhead</a:t>
            </a:r>
            <a:endParaRPr lang="en-GB" sz="1200" b="1" dirty="0">
              <a:solidFill>
                <a:srgbClr val="4E6A84"/>
              </a:solidFill>
              <a:latin typeface="Quicksand" pitchFamily="2" charset="77"/>
            </a:endParaRPr>
          </a:p>
        </p:txBody>
      </p:sp>
      <p:sp>
        <p:nvSpPr>
          <p:cNvPr id="8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10021704" y="4463982"/>
            <a:ext cx="934450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rgbClr val="4E6A84"/>
                </a:solidFill>
                <a:latin typeface="Quicksand" pitchFamily="2" charset="77"/>
              </a:rPr>
              <a:t>London</a:t>
            </a:r>
            <a:endParaRPr lang="en-GB" sz="1200" b="1" dirty="0">
              <a:solidFill>
                <a:srgbClr val="4E6A84"/>
              </a:solidFill>
              <a:latin typeface="Quicksand" pitchFamily="2" charset="77"/>
            </a:endParaRPr>
          </a:p>
        </p:txBody>
      </p: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6047287" y="2881426"/>
            <a:ext cx="777282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rgbClr val="4E6A84"/>
                </a:solidFill>
                <a:latin typeface="Quicksand" pitchFamily="2" charset="77"/>
              </a:rPr>
              <a:t>Dublin</a:t>
            </a:r>
            <a:endParaRPr lang="en-GB" sz="1200" b="1" dirty="0">
              <a:solidFill>
                <a:srgbClr val="4E6A84"/>
              </a:solidFill>
              <a:latin typeface="Quicksand" pitchFamily="2" charset="77"/>
            </a:endParaRPr>
          </a:p>
        </p:txBody>
      </p:sp>
      <p:sp>
        <p:nvSpPr>
          <p:cNvPr id="2" name="Oval 1"/>
          <p:cNvSpPr/>
          <p:nvPr/>
        </p:nvSpPr>
        <p:spPr>
          <a:xfrm>
            <a:off x="6779647" y="2948511"/>
            <a:ext cx="179636" cy="179636"/>
          </a:xfrm>
          <a:prstGeom prst="ellipse">
            <a:avLst/>
          </a:prstGeom>
          <a:solidFill>
            <a:srgbClr val="4E6A84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9" b="96819" l="3194" r="984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150" y="4992036"/>
            <a:ext cx="3890993" cy="209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0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01978"/>
            <a:ext cx="12192001" cy="30560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7" y="1312561"/>
            <a:ext cx="617515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o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travel on the A5 you would have paid a tax per mile as well as road tolls along the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way. 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n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1813 local coal merchant,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Exuperius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Pickering built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Chain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Bridge to avoid the A5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toll charges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in Llangollen. He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built it to open up a transport route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for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coal, lime and stone from the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Llangollen canal to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Telford's recently completed London to Holyhead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A5 road.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A5 Road - </a:t>
            </a:r>
            <a:r>
              <a:rPr lang="en-GB" sz="4000" b="1" dirty="0" err="1" smtClean="0">
                <a:solidFill>
                  <a:srgbClr val="D78643"/>
                </a:solidFill>
                <a:latin typeface="Fredoka One" panose="02000000000000000000" pitchFamily="2" charset="77"/>
              </a:rPr>
              <a:t>Chainbridge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569" y="510139"/>
            <a:ext cx="3882190" cy="5823285"/>
          </a:xfrm>
          <a:prstGeom prst="round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0053" y="5210756"/>
            <a:ext cx="3045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It was unusual and one of the first chain bridges in the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world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!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749442" y="4788968"/>
            <a:ext cx="6019798" cy="1925811"/>
            <a:chOff x="326980" y="4675442"/>
            <a:chExt cx="6019798" cy="1925811"/>
          </a:xfrm>
        </p:grpSpPr>
        <p:pic>
          <p:nvPicPr>
            <p:cNvPr id="7" name="Picture 6" descr="A picture containing cheese&#10;&#10;Description automatically generated">
              <a:extLst>
                <a:ext uri="{FF2B5EF4-FFF2-40B4-BE49-F238E27FC236}">
                  <a16:creationId xmlns:a16="http://schemas.microsoft.com/office/drawing/2014/main" id="{4E52C39F-A822-AA45-81C5-4C3C694C4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9191" y="4675442"/>
              <a:ext cx="3282833" cy="1887628"/>
            </a:xfrm>
            <a:prstGeom prst="rect">
              <a:avLst/>
            </a:prstGeom>
          </p:spPr>
        </p:pic>
        <p:pic>
          <p:nvPicPr>
            <p:cNvPr id="8" name="Picture 7" descr="A picture containing cheese&#10;&#10;Description automatically generated">
              <a:extLst>
                <a:ext uri="{FF2B5EF4-FFF2-40B4-BE49-F238E27FC236}">
                  <a16:creationId xmlns:a16="http://schemas.microsoft.com/office/drawing/2014/main" id="{FAE2B72B-A699-B540-B093-93A23171C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980" y="5327026"/>
              <a:ext cx="2206526" cy="1268753"/>
            </a:xfrm>
            <a:prstGeom prst="rect">
              <a:avLst/>
            </a:prstGeom>
          </p:spPr>
        </p:pic>
        <p:pic>
          <p:nvPicPr>
            <p:cNvPr id="9" name="Picture 8" descr="A picture containing text, porcelain&#10;&#10;Description automatically generated">
              <a:extLst>
                <a:ext uri="{FF2B5EF4-FFF2-40B4-BE49-F238E27FC236}">
                  <a16:creationId xmlns:a16="http://schemas.microsoft.com/office/drawing/2014/main" id="{E5EDB12A-B54C-0048-A40B-FC89EE050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172008">
              <a:off x="1864077" y="4856882"/>
              <a:ext cx="1187782" cy="1507568"/>
            </a:xfrm>
            <a:prstGeom prst="rect">
              <a:avLst/>
            </a:prstGeom>
          </p:spPr>
        </p:pic>
        <p:pic>
          <p:nvPicPr>
            <p:cNvPr id="13" name="Picture 12" descr="A close-up of a crown&#10;&#10;Description automatically generated with low confidence">
              <a:extLst>
                <a:ext uri="{FF2B5EF4-FFF2-40B4-BE49-F238E27FC236}">
                  <a16:creationId xmlns:a16="http://schemas.microsoft.com/office/drawing/2014/main" id="{C0A4C63C-8DBF-384E-9AA6-53A67FE3A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395727">
              <a:off x="3843432" y="4747344"/>
              <a:ext cx="1350782" cy="1714453"/>
            </a:xfrm>
            <a:prstGeom prst="rect">
              <a:avLst/>
            </a:prstGeom>
          </p:spPr>
        </p:pic>
        <p:pic>
          <p:nvPicPr>
            <p:cNvPr id="14" name="Picture 13" descr="A picture containing lit, dark&#10;&#10;Description automatically generated">
              <a:extLst>
                <a:ext uri="{FF2B5EF4-FFF2-40B4-BE49-F238E27FC236}">
                  <a16:creationId xmlns:a16="http://schemas.microsoft.com/office/drawing/2014/main" id="{6DFC580D-2DBF-2942-8B79-78B93DA9D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35729">
              <a:off x="4501687" y="5540325"/>
              <a:ext cx="1845091" cy="1060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03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10008</TotalTime>
  <Words>685</Words>
  <Application>Microsoft Office PowerPoint</Application>
  <PresentationFormat>Widescreen</PresentationFormat>
  <Paragraphs>84</Paragraphs>
  <Slides>12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Fredoka One</vt:lpstr>
      <vt:lpstr>Times New Roman</vt:lpstr>
      <vt:lpstr>Quicksand</vt:lpstr>
      <vt:lpstr>Arial</vt:lpstr>
      <vt:lpstr>Calibri Light</vt:lpstr>
      <vt:lpstr>Delius</vt:lpstr>
      <vt:lpstr>Calibri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256</cp:revision>
  <dcterms:created xsi:type="dcterms:W3CDTF">2021-04-09T09:19:43Z</dcterms:created>
  <dcterms:modified xsi:type="dcterms:W3CDTF">2024-10-10T11:23:37Z</dcterms:modified>
</cp:coreProperties>
</file>