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4"/>
  </p:notesMasterIdLst>
  <p:sldIdLst>
    <p:sldId id="257" r:id="rId2"/>
    <p:sldId id="338" r:id="rId3"/>
    <p:sldId id="339" r:id="rId4"/>
    <p:sldId id="340" r:id="rId5"/>
    <p:sldId id="306" r:id="rId6"/>
    <p:sldId id="341" r:id="rId7"/>
    <p:sldId id="342" r:id="rId8"/>
    <p:sldId id="343" r:id="rId9"/>
    <p:sldId id="344" r:id="rId10"/>
    <p:sldId id="345" r:id="rId11"/>
    <p:sldId id="346" r:id="rId12"/>
    <p:sldId id="347" r:id="rId13"/>
  </p:sldIdLst>
  <p:sldSz cx="12192000" cy="6858000"/>
  <p:notesSz cx="6858000" cy="9144000"/>
  <p:embeddedFontLst>
    <p:embeddedFont>
      <p:font typeface="Fredoka One" panose="020B0604020202020204" charset="0"/>
      <p:regular r:id="rId15"/>
    </p:embeddedFont>
    <p:embeddedFont>
      <p:font typeface="Quicksand" panose="020B0604020202020204" charset="0"/>
      <p:regular r:id="rId16"/>
    </p:embeddedFont>
    <p:embeddedFont>
      <p:font typeface="Calibri Light" panose="020F0302020204030204" pitchFamily="34" charset="0"/>
      <p:regular r:id="rId17"/>
      <p:italic r:id="rId18"/>
    </p:embeddedFont>
    <p:embeddedFont>
      <p:font typeface="Calibri" panose="020F0502020204030204" pitchFamily="34" charset="0"/>
      <p:regular r:id="rId19"/>
      <p:bold r:id="rId20"/>
      <p:italic r:id="rId21"/>
      <p:boldItalic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UCKINGHAM Matt" initials="BM" lastIdx="1" clrIdx="0">
    <p:extLst>
      <p:ext uri="{19B8F6BF-5375-455C-9EA6-DF929625EA0E}">
        <p15:presenceInfo xmlns:p15="http://schemas.microsoft.com/office/powerpoint/2012/main" userId="S::mjb5@staff.staffs.ac.uk::edfdff58-c6de-48a6-b910-0f55ebff5ba8" providerId="AD"/>
      </p:ext>
    </p:extLst>
  </p:cmAuthor>
  <p:cmAuthor id="2" name="Hannah Marubbi" initials="HM" lastIdx="1" clrIdx="1">
    <p:extLst>
      <p:ext uri="{19B8F6BF-5375-455C-9EA6-DF929625EA0E}">
        <p15:presenceInfo xmlns:p15="http://schemas.microsoft.com/office/powerpoint/2012/main" userId="S-1-5-21-1486970568-3785589942-1667704583-3578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8643"/>
    <a:srgbClr val="FFFFFF"/>
    <a:srgbClr val="FFD966"/>
    <a:srgbClr val="4E6A84"/>
    <a:srgbClr val="9FB7DB"/>
    <a:srgbClr val="DD3B1C"/>
    <a:srgbClr val="7B53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59" autoAdjust="0"/>
    <p:restoredTop sz="81387" autoAdjust="0"/>
  </p:normalViewPr>
  <p:slideViewPr>
    <p:cSldViewPr snapToGrid="0" snapToObjects="1">
      <p:cViewPr varScale="1">
        <p:scale>
          <a:sx n="56" d="100"/>
          <a:sy n="56" d="100"/>
        </p:scale>
        <p:origin x="968" y="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FFF550-6CCC-6D42-8C55-16A967EC6B42}" type="datetimeFigureOut">
              <a:rPr lang="en-US" smtClean="0"/>
              <a:t>10/10/2024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A8D0B7-899F-5F4F-9C5B-B2EB92D1A925}" type="slidenum">
              <a:rPr lang="en-US" smtClean="0"/>
              <a:t>‹#›</a:t>
            </a:fld>
            <a:endParaRPr lang="en-US"/>
          </a:p>
        </p:txBody>
      </p:sp>
    </p:spTree>
    <p:extLst>
      <p:ext uri="{BB962C8B-B14F-4D97-AF65-F5344CB8AC3E}">
        <p14:creationId xmlns:p14="http://schemas.microsoft.com/office/powerpoint/2010/main" val="2735263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1</a:t>
            </a:fld>
            <a:endParaRPr lang="en-US"/>
          </a:p>
        </p:txBody>
      </p:sp>
    </p:spTree>
    <p:extLst>
      <p:ext uri="{BB962C8B-B14F-4D97-AF65-F5344CB8AC3E}">
        <p14:creationId xmlns:p14="http://schemas.microsoft.com/office/powerpoint/2010/main" val="1503073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10</a:t>
            </a:fld>
            <a:endParaRPr lang="en-US"/>
          </a:p>
        </p:txBody>
      </p:sp>
    </p:spTree>
    <p:extLst>
      <p:ext uri="{BB962C8B-B14F-4D97-AF65-F5344CB8AC3E}">
        <p14:creationId xmlns:p14="http://schemas.microsoft.com/office/powerpoint/2010/main" val="3829675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11</a:t>
            </a:fld>
            <a:endParaRPr lang="en-US"/>
          </a:p>
        </p:txBody>
      </p:sp>
    </p:spTree>
    <p:extLst>
      <p:ext uri="{BB962C8B-B14F-4D97-AF65-F5344CB8AC3E}">
        <p14:creationId xmlns:p14="http://schemas.microsoft.com/office/powerpoint/2010/main" val="284159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12</a:t>
            </a:fld>
            <a:endParaRPr lang="en-US"/>
          </a:p>
        </p:txBody>
      </p:sp>
    </p:spTree>
    <p:extLst>
      <p:ext uri="{BB962C8B-B14F-4D97-AF65-F5344CB8AC3E}">
        <p14:creationId xmlns:p14="http://schemas.microsoft.com/office/powerpoint/2010/main" val="2721907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2</a:t>
            </a:fld>
            <a:endParaRPr lang="en-US"/>
          </a:p>
        </p:txBody>
      </p:sp>
    </p:spTree>
    <p:extLst>
      <p:ext uri="{BB962C8B-B14F-4D97-AF65-F5344CB8AC3E}">
        <p14:creationId xmlns:p14="http://schemas.microsoft.com/office/powerpoint/2010/main" val="15762019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What do you think a chaise and four is?</a:t>
            </a:r>
          </a:p>
          <a:p>
            <a:r>
              <a:rPr lang="en-GB" sz="1200" kern="1200" dirty="0" smtClean="0">
                <a:solidFill>
                  <a:schemeClr val="tx1"/>
                </a:solidFill>
                <a:effectLst/>
                <a:latin typeface="+mn-lt"/>
                <a:ea typeface="+mn-ea"/>
                <a:cs typeface="+mn-cs"/>
              </a:rPr>
              <a:t> </a:t>
            </a:r>
          </a:p>
          <a:p>
            <a:r>
              <a:rPr lang="en-GB" sz="1200" i="1" kern="1200" dirty="0" smtClean="0">
                <a:solidFill>
                  <a:schemeClr val="tx1"/>
                </a:solidFill>
                <a:effectLst/>
                <a:latin typeface="+mn-lt"/>
                <a:ea typeface="+mn-ea"/>
                <a:cs typeface="+mn-cs"/>
              </a:rPr>
              <a:t>The Hand Hotel, a coaching Inn in Llangollen, hired out the chaise and four- a closed style carriage pulled by 4 horses. </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Do you know any parts of the route that the Ladies would have taken from Llangollen to St Asaph?</a:t>
            </a:r>
          </a:p>
          <a:p>
            <a:r>
              <a:rPr lang="en-GB" sz="1200" kern="1200" dirty="0" smtClean="0">
                <a:solidFill>
                  <a:schemeClr val="tx1"/>
                </a:solidFill>
                <a:effectLst/>
                <a:latin typeface="+mn-lt"/>
                <a:ea typeface="+mn-ea"/>
                <a:cs typeface="+mn-cs"/>
              </a:rPr>
              <a:t> </a:t>
            </a:r>
          </a:p>
          <a:p>
            <a:r>
              <a:rPr lang="en-GB" sz="1200" i="1" kern="1200" dirty="0" smtClean="0">
                <a:solidFill>
                  <a:schemeClr val="tx1"/>
                </a:solidFill>
                <a:effectLst/>
                <a:latin typeface="+mn-lt"/>
                <a:ea typeface="+mn-ea"/>
                <a:cs typeface="+mn-cs"/>
              </a:rPr>
              <a:t>Over Llangollen Bridge, up the Horseshoe Pass, through the Nant Y Garth pass. </a:t>
            </a:r>
            <a:endParaRPr lang="en-GB"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3</a:t>
            </a:fld>
            <a:endParaRPr lang="en-US"/>
          </a:p>
        </p:txBody>
      </p:sp>
    </p:spTree>
    <p:extLst>
      <p:ext uri="{BB962C8B-B14F-4D97-AF65-F5344CB8AC3E}">
        <p14:creationId xmlns:p14="http://schemas.microsoft.com/office/powerpoint/2010/main" val="748374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4</a:t>
            </a:fld>
            <a:endParaRPr lang="en-US"/>
          </a:p>
        </p:txBody>
      </p:sp>
    </p:spTree>
    <p:extLst>
      <p:ext uri="{BB962C8B-B14F-4D97-AF65-F5344CB8AC3E}">
        <p14:creationId xmlns:p14="http://schemas.microsoft.com/office/powerpoint/2010/main" val="1570419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5</a:t>
            </a:fld>
            <a:endParaRPr lang="en-US"/>
          </a:p>
        </p:txBody>
      </p:sp>
    </p:spTree>
    <p:extLst>
      <p:ext uri="{BB962C8B-B14F-4D97-AF65-F5344CB8AC3E}">
        <p14:creationId xmlns:p14="http://schemas.microsoft.com/office/powerpoint/2010/main" val="1195444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smtClean="0">
                <a:solidFill>
                  <a:schemeClr val="tx1"/>
                </a:solidFill>
                <a:effectLst/>
                <a:latin typeface="+mn-lt"/>
                <a:ea typeface="+mn-ea"/>
                <a:cs typeface="+mn-cs"/>
              </a:rPr>
              <a:t>The Ladies obviously had limited travel options for their journey and even if they had lived in the era of the steam train the journey wouldn’t have been possible at the times they required (and they were very reluctant to stay overnight away from Plas Newydd). </a:t>
            </a:r>
            <a:endParaRPr lang="en-GB"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6</a:t>
            </a:fld>
            <a:endParaRPr lang="en-US"/>
          </a:p>
        </p:txBody>
      </p:sp>
    </p:spTree>
    <p:extLst>
      <p:ext uri="{BB962C8B-B14F-4D97-AF65-F5344CB8AC3E}">
        <p14:creationId xmlns:p14="http://schemas.microsoft.com/office/powerpoint/2010/main" val="2375328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7</a:t>
            </a:fld>
            <a:endParaRPr lang="en-US"/>
          </a:p>
        </p:txBody>
      </p:sp>
    </p:spTree>
    <p:extLst>
      <p:ext uri="{BB962C8B-B14F-4D97-AF65-F5344CB8AC3E}">
        <p14:creationId xmlns:p14="http://schemas.microsoft.com/office/powerpoint/2010/main" val="350012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8</a:t>
            </a:fld>
            <a:endParaRPr lang="en-US"/>
          </a:p>
        </p:txBody>
      </p:sp>
    </p:spTree>
    <p:extLst>
      <p:ext uri="{BB962C8B-B14F-4D97-AF65-F5344CB8AC3E}">
        <p14:creationId xmlns:p14="http://schemas.microsoft.com/office/powerpoint/2010/main" val="2840411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9</a:t>
            </a:fld>
            <a:endParaRPr lang="en-US"/>
          </a:p>
        </p:txBody>
      </p:sp>
    </p:spTree>
    <p:extLst>
      <p:ext uri="{BB962C8B-B14F-4D97-AF65-F5344CB8AC3E}">
        <p14:creationId xmlns:p14="http://schemas.microsoft.com/office/powerpoint/2010/main" val="2029286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5BE843-8CC2-CC4F-8B30-1B57D83C59D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AC9E2C1-7E0F-0545-B06C-C8D1AAB659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B995891-1207-0149-AB2F-B433CDC38C64}"/>
              </a:ext>
            </a:extLst>
          </p:cNvPr>
          <p:cNvSpPr>
            <a:spLocks noGrp="1"/>
          </p:cNvSpPr>
          <p:nvPr>
            <p:ph type="dt" sz="half" idx="10"/>
          </p:nvPr>
        </p:nvSpPr>
        <p:spPr/>
        <p:txBody>
          <a:bodyPr/>
          <a:lstStyle/>
          <a:p>
            <a:fld id="{411027BB-4C9B-DF4D-AFC7-7222272056AA}" type="datetimeFigureOut">
              <a:rPr lang="en-US" smtClean="0"/>
              <a:t>10/10/2024</a:t>
            </a:fld>
            <a:endParaRPr lang="en-US"/>
          </a:p>
        </p:txBody>
      </p:sp>
      <p:sp>
        <p:nvSpPr>
          <p:cNvPr id="5" name="Footer Placeholder 4">
            <a:extLst>
              <a:ext uri="{FF2B5EF4-FFF2-40B4-BE49-F238E27FC236}">
                <a16:creationId xmlns:a16="http://schemas.microsoft.com/office/drawing/2014/main" id="{DDB1A014-4D67-5242-A30C-BE48B9A5DA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E42268-13D6-6F40-AC51-5ABB43FE964D}"/>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3817144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F62CF-D45B-9141-B20E-4C176C3D8B80}"/>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050F889-84B9-B34F-A9DE-599A26AD4E3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F360DC8-44EC-E647-A33C-ED94514F820E}"/>
              </a:ext>
            </a:extLst>
          </p:cNvPr>
          <p:cNvSpPr>
            <a:spLocks noGrp="1"/>
          </p:cNvSpPr>
          <p:nvPr>
            <p:ph type="dt" sz="half" idx="10"/>
          </p:nvPr>
        </p:nvSpPr>
        <p:spPr/>
        <p:txBody>
          <a:bodyPr/>
          <a:lstStyle/>
          <a:p>
            <a:fld id="{411027BB-4C9B-DF4D-AFC7-7222272056AA}" type="datetimeFigureOut">
              <a:rPr lang="en-US" smtClean="0"/>
              <a:t>10/10/2024</a:t>
            </a:fld>
            <a:endParaRPr lang="en-US"/>
          </a:p>
        </p:txBody>
      </p:sp>
      <p:sp>
        <p:nvSpPr>
          <p:cNvPr id="5" name="Footer Placeholder 4">
            <a:extLst>
              <a:ext uri="{FF2B5EF4-FFF2-40B4-BE49-F238E27FC236}">
                <a16:creationId xmlns:a16="http://schemas.microsoft.com/office/drawing/2014/main" id="{00102055-1679-514A-AFAB-494C0C5A75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0B6BBB-621E-7146-9C17-C09BD6D79960}"/>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630294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F5EC239-7AEA-D941-954C-B89A3BFED772}"/>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16C08AB-D41E-1140-93BF-DE8BE54765F6}"/>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DB857C-F586-E94B-9C4E-05E9844A87A0}"/>
              </a:ext>
            </a:extLst>
          </p:cNvPr>
          <p:cNvSpPr>
            <a:spLocks noGrp="1"/>
          </p:cNvSpPr>
          <p:nvPr>
            <p:ph type="dt" sz="half" idx="10"/>
          </p:nvPr>
        </p:nvSpPr>
        <p:spPr/>
        <p:txBody>
          <a:bodyPr/>
          <a:lstStyle/>
          <a:p>
            <a:fld id="{411027BB-4C9B-DF4D-AFC7-7222272056AA}" type="datetimeFigureOut">
              <a:rPr lang="en-US" smtClean="0"/>
              <a:t>10/10/2024</a:t>
            </a:fld>
            <a:endParaRPr lang="en-US"/>
          </a:p>
        </p:txBody>
      </p:sp>
      <p:sp>
        <p:nvSpPr>
          <p:cNvPr id="5" name="Footer Placeholder 4">
            <a:extLst>
              <a:ext uri="{FF2B5EF4-FFF2-40B4-BE49-F238E27FC236}">
                <a16:creationId xmlns:a16="http://schemas.microsoft.com/office/drawing/2014/main" id="{7B4C7182-D204-F84C-BBAB-83F96D79EE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549006-6A51-A243-8B5D-572D3E269AEA}"/>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4180433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2ADD3-F3E5-A543-8132-09054602F01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8A0AFF9-638D-3D43-B4BB-CA9A21CB3F3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593F06A-4538-BC4F-8EB9-8BFE743664DA}"/>
              </a:ext>
            </a:extLst>
          </p:cNvPr>
          <p:cNvSpPr>
            <a:spLocks noGrp="1"/>
          </p:cNvSpPr>
          <p:nvPr>
            <p:ph type="dt" sz="half" idx="10"/>
          </p:nvPr>
        </p:nvSpPr>
        <p:spPr/>
        <p:txBody>
          <a:bodyPr/>
          <a:lstStyle/>
          <a:p>
            <a:fld id="{411027BB-4C9B-DF4D-AFC7-7222272056AA}" type="datetimeFigureOut">
              <a:rPr lang="en-US" smtClean="0"/>
              <a:t>10/10/2024</a:t>
            </a:fld>
            <a:endParaRPr lang="en-US"/>
          </a:p>
        </p:txBody>
      </p:sp>
      <p:sp>
        <p:nvSpPr>
          <p:cNvPr id="5" name="Footer Placeholder 4">
            <a:extLst>
              <a:ext uri="{FF2B5EF4-FFF2-40B4-BE49-F238E27FC236}">
                <a16:creationId xmlns:a16="http://schemas.microsoft.com/office/drawing/2014/main" id="{9A03514E-9AD8-CB44-8EC6-0390B6DD81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F0D8B0-78FC-ED4A-9D1C-8E421FD541CB}"/>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4143869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FB722-53B2-5A4D-A7FE-E5464CF836E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1BD2D9D-7503-F049-8B0C-EA9A69AABA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C88860D-7905-D74E-B613-F77DE6EBFD67}"/>
              </a:ext>
            </a:extLst>
          </p:cNvPr>
          <p:cNvSpPr>
            <a:spLocks noGrp="1"/>
          </p:cNvSpPr>
          <p:nvPr>
            <p:ph type="dt" sz="half" idx="10"/>
          </p:nvPr>
        </p:nvSpPr>
        <p:spPr/>
        <p:txBody>
          <a:bodyPr/>
          <a:lstStyle/>
          <a:p>
            <a:fld id="{411027BB-4C9B-DF4D-AFC7-7222272056AA}" type="datetimeFigureOut">
              <a:rPr lang="en-US" smtClean="0"/>
              <a:t>10/10/2024</a:t>
            </a:fld>
            <a:endParaRPr lang="en-US"/>
          </a:p>
        </p:txBody>
      </p:sp>
      <p:sp>
        <p:nvSpPr>
          <p:cNvPr id="5" name="Footer Placeholder 4">
            <a:extLst>
              <a:ext uri="{FF2B5EF4-FFF2-40B4-BE49-F238E27FC236}">
                <a16:creationId xmlns:a16="http://schemas.microsoft.com/office/drawing/2014/main" id="{46A7F172-1552-E746-B533-20CC363EB6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590920-12A4-D349-8329-D93511D856BB}"/>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2439373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7A9E9-14C6-4A4F-A0F8-155A1757F38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4151EC3-936B-A14F-B07E-670A572E644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2F71331-D2EE-EB42-A255-67F3F6EC4F6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D327E606-5536-594A-98F5-B8E1D0CEE318}"/>
              </a:ext>
            </a:extLst>
          </p:cNvPr>
          <p:cNvSpPr>
            <a:spLocks noGrp="1"/>
          </p:cNvSpPr>
          <p:nvPr>
            <p:ph type="dt" sz="half" idx="10"/>
          </p:nvPr>
        </p:nvSpPr>
        <p:spPr/>
        <p:txBody>
          <a:bodyPr/>
          <a:lstStyle/>
          <a:p>
            <a:fld id="{411027BB-4C9B-DF4D-AFC7-7222272056AA}" type="datetimeFigureOut">
              <a:rPr lang="en-US" smtClean="0"/>
              <a:t>10/10/2024</a:t>
            </a:fld>
            <a:endParaRPr lang="en-US"/>
          </a:p>
        </p:txBody>
      </p:sp>
      <p:sp>
        <p:nvSpPr>
          <p:cNvPr id="6" name="Footer Placeholder 5">
            <a:extLst>
              <a:ext uri="{FF2B5EF4-FFF2-40B4-BE49-F238E27FC236}">
                <a16:creationId xmlns:a16="http://schemas.microsoft.com/office/drawing/2014/main" id="{8A92028E-01B8-1644-BB97-1B97B3D9E8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927062-9634-574A-9DD2-21E101B06906}"/>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2599774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AA955-215A-0B41-BCEC-274011D8F2C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00B5751-666F-ED43-9B27-5CADAD768E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67C4E86-F47C-124F-9345-484B0A98678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438D237-1D8E-4644-8357-E6208A06F7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2C66BB6-B5AA-B148-9427-6ADE5BECE19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54BF301-6C4A-E540-9238-EC7FC6CCDE06}"/>
              </a:ext>
            </a:extLst>
          </p:cNvPr>
          <p:cNvSpPr>
            <a:spLocks noGrp="1"/>
          </p:cNvSpPr>
          <p:nvPr>
            <p:ph type="dt" sz="half" idx="10"/>
          </p:nvPr>
        </p:nvSpPr>
        <p:spPr/>
        <p:txBody>
          <a:bodyPr/>
          <a:lstStyle/>
          <a:p>
            <a:fld id="{411027BB-4C9B-DF4D-AFC7-7222272056AA}" type="datetimeFigureOut">
              <a:rPr lang="en-US" smtClean="0"/>
              <a:t>10/10/2024</a:t>
            </a:fld>
            <a:endParaRPr lang="en-US"/>
          </a:p>
        </p:txBody>
      </p:sp>
      <p:sp>
        <p:nvSpPr>
          <p:cNvPr id="8" name="Footer Placeholder 7">
            <a:extLst>
              <a:ext uri="{FF2B5EF4-FFF2-40B4-BE49-F238E27FC236}">
                <a16:creationId xmlns:a16="http://schemas.microsoft.com/office/drawing/2014/main" id="{19959486-E59F-7144-AB9F-A943001722C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03002D8-54C0-3044-A2F2-61B8AF49D8D5}"/>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929399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5CEEB-1DC0-7D49-8639-1DED863DD1C5}"/>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A828613E-120D-EA40-9D12-B9D6B3EBBBD8}"/>
              </a:ext>
            </a:extLst>
          </p:cNvPr>
          <p:cNvSpPr>
            <a:spLocks noGrp="1"/>
          </p:cNvSpPr>
          <p:nvPr>
            <p:ph type="dt" sz="half" idx="10"/>
          </p:nvPr>
        </p:nvSpPr>
        <p:spPr/>
        <p:txBody>
          <a:bodyPr/>
          <a:lstStyle/>
          <a:p>
            <a:fld id="{411027BB-4C9B-DF4D-AFC7-7222272056AA}" type="datetimeFigureOut">
              <a:rPr lang="en-US" smtClean="0"/>
              <a:t>10/10/2024</a:t>
            </a:fld>
            <a:endParaRPr lang="en-US"/>
          </a:p>
        </p:txBody>
      </p:sp>
      <p:sp>
        <p:nvSpPr>
          <p:cNvPr id="4" name="Footer Placeholder 3">
            <a:extLst>
              <a:ext uri="{FF2B5EF4-FFF2-40B4-BE49-F238E27FC236}">
                <a16:creationId xmlns:a16="http://schemas.microsoft.com/office/drawing/2014/main" id="{4DAAA77B-3049-8041-A091-6515307A00A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F4B1FFF-0243-5142-8F33-A35ED74A07CC}"/>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2643386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5D47DD-70A1-7F4D-B8FC-DF762B8111B4}"/>
              </a:ext>
            </a:extLst>
          </p:cNvPr>
          <p:cNvSpPr>
            <a:spLocks noGrp="1"/>
          </p:cNvSpPr>
          <p:nvPr>
            <p:ph type="dt" sz="half" idx="10"/>
          </p:nvPr>
        </p:nvSpPr>
        <p:spPr/>
        <p:txBody>
          <a:bodyPr/>
          <a:lstStyle/>
          <a:p>
            <a:fld id="{411027BB-4C9B-DF4D-AFC7-7222272056AA}" type="datetimeFigureOut">
              <a:rPr lang="en-US" smtClean="0"/>
              <a:t>10/10/2024</a:t>
            </a:fld>
            <a:endParaRPr lang="en-US"/>
          </a:p>
        </p:txBody>
      </p:sp>
      <p:sp>
        <p:nvSpPr>
          <p:cNvPr id="3" name="Footer Placeholder 2">
            <a:extLst>
              <a:ext uri="{FF2B5EF4-FFF2-40B4-BE49-F238E27FC236}">
                <a16:creationId xmlns:a16="http://schemas.microsoft.com/office/drawing/2014/main" id="{06FE9C60-CDD3-6D44-B2C7-BD6F3FDC322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1B01A74-2F62-7A47-B900-F7D6FDF4ACE5}"/>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3716108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FA6FE-B4DB-CE43-904D-9254465AD79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0FDCDEC1-2FB5-234D-AA43-B5F3EF2A021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FEE31C37-ACE6-7948-99E6-D74FDB6CF2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2639E47-F9F6-5143-9C5D-91508CBD0526}"/>
              </a:ext>
            </a:extLst>
          </p:cNvPr>
          <p:cNvSpPr>
            <a:spLocks noGrp="1"/>
          </p:cNvSpPr>
          <p:nvPr>
            <p:ph type="dt" sz="half" idx="10"/>
          </p:nvPr>
        </p:nvSpPr>
        <p:spPr/>
        <p:txBody>
          <a:bodyPr/>
          <a:lstStyle/>
          <a:p>
            <a:fld id="{411027BB-4C9B-DF4D-AFC7-7222272056AA}" type="datetimeFigureOut">
              <a:rPr lang="en-US" smtClean="0"/>
              <a:t>10/10/2024</a:t>
            </a:fld>
            <a:endParaRPr lang="en-US"/>
          </a:p>
        </p:txBody>
      </p:sp>
      <p:sp>
        <p:nvSpPr>
          <p:cNvPr id="6" name="Footer Placeholder 5">
            <a:extLst>
              <a:ext uri="{FF2B5EF4-FFF2-40B4-BE49-F238E27FC236}">
                <a16:creationId xmlns:a16="http://schemas.microsoft.com/office/drawing/2014/main" id="{E846CB3A-646A-8244-868D-23A35A53B6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BFE8DA-4D6C-B14B-B2D1-2F868B7B5AB3}"/>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1735961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26E6C-924A-1145-A69A-4246AD71E9B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9221A70-173E-654C-AFAD-93EEE974C7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DE2C597-4520-B049-A7D5-1C9F0E65A9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A408F87-DE71-7342-8104-10AAE8F2D446}"/>
              </a:ext>
            </a:extLst>
          </p:cNvPr>
          <p:cNvSpPr>
            <a:spLocks noGrp="1"/>
          </p:cNvSpPr>
          <p:nvPr>
            <p:ph type="dt" sz="half" idx="10"/>
          </p:nvPr>
        </p:nvSpPr>
        <p:spPr/>
        <p:txBody>
          <a:bodyPr/>
          <a:lstStyle/>
          <a:p>
            <a:fld id="{411027BB-4C9B-DF4D-AFC7-7222272056AA}" type="datetimeFigureOut">
              <a:rPr lang="en-US" smtClean="0"/>
              <a:t>10/10/2024</a:t>
            </a:fld>
            <a:endParaRPr lang="en-US"/>
          </a:p>
        </p:txBody>
      </p:sp>
      <p:sp>
        <p:nvSpPr>
          <p:cNvPr id="6" name="Footer Placeholder 5">
            <a:extLst>
              <a:ext uri="{FF2B5EF4-FFF2-40B4-BE49-F238E27FC236}">
                <a16:creationId xmlns:a16="http://schemas.microsoft.com/office/drawing/2014/main" id="{572871ED-A3C1-024B-BF16-B9D3F308A5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767F34-786B-BC4F-BEAA-CE7FE79E5496}"/>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1380987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6EB7D3-6EF6-644B-A910-D8272C6D49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E7C7908-C676-4C49-9A97-6AC391DB2E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418C515-4A98-5D4E-8399-67632AC3F6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1027BB-4C9B-DF4D-AFC7-7222272056AA}" type="datetimeFigureOut">
              <a:rPr lang="en-US" smtClean="0"/>
              <a:t>10/10/2024</a:t>
            </a:fld>
            <a:endParaRPr lang="en-US"/>
          </a:p>
        </p:txBody>
      </p:sp>
      <p:sp>
        <p:nvSpPr>
          <p:cNvPr id="5" name="Footer Placeholder 4">
            <a:extLst>
              <a:ext uri="{FF2B5EF4-FFF2-40B4-BE49-F238E27FC236}">
                <a16:creationId xmlns:a16="http://schemas.microsoft.com/office/drawing/2014/main" id="{744BB7C0-FAE0-304C-8E0D-9BB9948748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FB63FB6-555A-F24F-94BB-E5DEBE89F3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1D4EAB-2CC0-BE44-BE24-FA9E334CB4D2}" type="slidenum">
              <a:rPr lang="en-US" smtClean="0"/>
              <a:t>‹#›</a:t>
            </a:fld>
            <a:endParaRPr lang="en-US"/>
          </a:p>
        </p:txBody>
      </p:sp>
    </p:spTree>
    <p:extLst>
      <p:ext uri="{BB962C8B-B14F-4D97-AF65-F5344CB8AC3E}">
        <p14:creationId xmlns:p14="http://schemas.microsoft.com/office/powerpoint/2010/main" val="2293846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2.sv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6.emf"/><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16.sv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6.emf"/><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16.sv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1.xml"/><Relationship Id="rId10"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25.svg"/></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6.emf"/><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canalrivertrust.org.uk/media/original/44311-build-a-canal-cut-colour-and-make.pdf" TargetMode="External"/><Relationship Id="rId5" Type="http://schemas.openxmlformats.org/officeDocument/2006/relationships/image" Target="../media/image17.svg"/><Relationship Id="rId4" Type="http://schemas.openxmlformats.org/officeDocument/2006/relationships/image" Target="../media/image10.png"/><Relationship Id="rId9"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12.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70.sv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6.emf"/><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6.sv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6.emf"/><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6.sv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EEB38C1D-44EF-5F42-98F9-5ACA34A4636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64008" y="3297682"/>
            <a:ext cx="12344400" cy="3632597"/>
          </a:xfrm>
          <a:prstGeom prst="rect">
            <a:avLst/>
          </a:prstGeom>
        </p:spPr>
      </p:pic>
      <p:sp>
        <p:nvSpPr>
          <p:cNvPr id="5" name="TextBox 4">
            <a:extLst>
              <a:ext uri="{FF2B5EF4-FFF2-40B4-BE49-F238E27FC236}">
                <a16:creationId xmlns:a16="http://schemas.microsoft.com/office/drawing/2014/main" id="{1DD5F41C-9AFF-5D40-9543-6B1C69EFF0AB}"/>
              </a:ext>
            </a:extLst>
          </p:cNvPr>
          <p:cNvSpPr txBox="1"/>
          <p:nvPr/>
        </p:nvSpPr>
        <p:spPr>
          <a:xfrm>
            <a:off x="3283200" y="342320"/>
            <a:ext cx="8451836" cy="1200329"/>
          </a:xfrm>
          <a:prstGeom prst="rect">
            <a:avLst/>
          </a:prstGeom>
          <a:noFill/>
        </p:spPr>
        <p:txBody>
          <a:bodyPr wrap="square" rtlCol="0">
            <a:spAutoFit/>
          </a:bodyPr>
          <a:lstStyle/>
          <a:p>
            <a:pPr algn="r"/>
            <a:r>
              <a:rPr lang="en-GB" sz="3200" b="1" dirty="0" smtClean="0">
                <a:solidFill>
                  <a:srgbClr val="4E6A84"/>
                </a:solidFill>
                <a:latin typeface="Fredoka One" panose="02000000000000000000" pitchFamily="2" charset="77"/>
              </a:rPr>
              <a:t>Four Great Highways</a:t>
            </a:r>
          </a:p>
          <a:p>
            <a:pPr algn="r"/>
            <a:r>
              <a:rPr lang="en-GB" sz="4000" b="1" dirty="0" smtClean="0">
                <a:solidFill>
                  <a:srgbClr val="D78643"/>
                </a:solidFill>
                <a:latin typeface="Fredoka One" panose="02000000000000000000" pitchFamily="2" charset="77"/>
              </a:rPr>
              <a:t>Comparing Journey Times</a:t>
            </a:r>
            <a:endParaRPr lang="en-US" sz="4000" dirty="0">
              <a:solidFill>
                <a:srgbClr val="D78643"/>
              </a:solidFill>
              <a:latin typeface="Fredoka One" panose="02000000000000000000" pitchFamily="2" charset="77"/>
            </a:endParaRPr>
          </a:p>
        </p:txBody>
      </p:sp>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33387" y="1868460"/>
            <a:ext cx="5015581" cy="4099721"/>
          </a:xfrm>
          <a:prstGeom prst="rect">
            <a:avLst/>
          </a:prstGeom>
        </p:spPr>
      </p:pic>
      <p:sp>
        <p:nvSpPr>
          <p:cNvPr id="6" name="Rectangle 5"/>
          <p:cNvSpPr/>
          <p:nvPr/>
        </p:nvSpPr>
        <p:spPr>
          <a:xfrm>
            <a:off x="5927565" y="2453534"/>
            <a:ext cx="3358470" cy="2923877"/>
          </a:xfrm>
          <a:prstGeom prst="rect">
            <a:avLst/>
          </a:prstGeom>
        </p:spPr>
        <p:txBody>
          <a:bodyPr wrap="square">
            <a:spAutoFit/>
          </a:bodyPr>
          <a:lstStyle/>
          <a:p>
            <a:pPr algn="ctr"/>
            <a:r>
              <a:rPr lang="en-GB" sz="2400" dirty="0" smtClean="0">
                <a:solidFill>
                  <a:srgbClr val="4E6A84"/>
                </a:solidFill>
                <a:latin typeface="Quicksand" panose="020B0604020202020204" charset="0"/>
              </a:rPr>
              <a:t>We are </a:t>
            </a:r>
            <a:r>
              <a:rPr lang="en-GB" sz="2400" b="1" dirty="0" smtClean="0">
                <a:solidFill>
                  <a:srgbClr val="4E6A84"/>
                </a:solidFill>
                <a:latin typeface="Quicksand" panose="020B0604020202020204" charset="0"/>
              </a:rPr>
              <a:t>Eleanor Butler </a:t>
            </a:r>
            <a:r>
              <a:rPr lang="en-GB" sz="2400" dirty="0" smtClean="0">
                <a:solidFill>
                  <a:srgbClr val="4E6A84"/>
                </a:solidFill>
                <a:latin typeface="Quicksand" panose="020B0604020202020204" charset="0"/>
              </a:rPr>
              <a:t>and </a:t>
            </a:r>
            <a:r>
              <a:rPr lang="en-GB" sz="2400" b="1" dirty="0" smtClean="0">
                <a:solidFill>
                  <a:srgbClr val="4E6A84"/>
                </a:solidFill>
                <a:latin typeface="Quicksand" panose="020B0604020202020204" charset="0"/>
              </a:rPr>
              <a:t>Sarah </a:t>
            </a:r>
            <a:r>
              <a:rPr lang="en-GB" sz="2400" b="1" dirty="0" err="1" smtClean="0">
                <a:solidFill>
                  <a:srgbClr val="4E6A84"/>
                </a:solidFill>
                <a:latin typeface="Quicksand" panose="020B0604020202020204" charset="0"/>
              </a:rPr>
              <a:t>Ponsonby</a:t>
            </a:r>
            <a:r>
              <a:rPr lang="en-GB" sz="2400" dirty="0" smtClean="0">
                <a:solidFill>
                  <a:srgbClr val="4E6A84"/>
                </a:solidFill>
                <a:latin typeface="Quicksand" panose="020B0604020202020204" charset="0"/>
              </a:rPr>
              <a:t>, also known as the Ladies of Llangollen.</a:t>
            </a:r>
          </a:p>
          <a:p>
            <a:pPr algn="ctr"/>
            <a:endParaRPr lang="en-GB" sz="1600" dirty="0" smtClean="0">
              <a:solidFill>
                <a:srgbClr val="4E6A84"/>
              </a:solidFill>
              <a:latin typeface="Quicksand" panose="020B0604020202020204" charset="0"/>
            </a:endParaRPr>
          </a:p>
          <a:p>
            <a:pPr algn="ctr"/>
            <a:r>
              <a:rPr lang="en-GB" sz="2400" dirty="0" smtClean="0">
                <a:solidFill>
                  <a:srgbClr val="4E6A84"/>
                </a:solidFill>
                <a:latin typeface="Quicksand" panose="020B0604020202020204" charset="0"/>
              </a:rPr>
              <a:t>Let’s compare journey times in the past to the present day…</a:t>
            </a:r>
            <a:endParaRPr lang="en-GB" sz="2000" dirty="0">
              <a:solidFill>
                <a:srgbClr val="4E6A84"/>
              </a:solidFill>
              <a:latin typeface="Quicksand" panose="020B0604020202020204" charset="0"/>
            </a:endParaRPr>
          </a:p>
        </p:txBody>
      </p:sp>
      <p:pic>
        <p:nvPicPr>
          <p:cNvPr id="12" name="Picture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666081" y="5284217"/>
            <a:ext cx="1373637" cy="1373637"/>
          </a:xfrm>
          <a:prstGeom prst="rect">
            <a:avLst/>
          </a:prstGeom>
        </p:spPr>
      </p:pic>
      <p:pic>
        <p:nvPicPr>
          <p:cNvPr id="2" name="Picture 1"/>
          <p:cNvPicPr>
            <a:picLocks noChangeAspect="1"/>
          </p:cNvPicPr>
          <p:nvPr/>
        </p:nvPicPr>
        <p:blipFill>
          <a:blip r:embed="rId7" cstate="screen">
            <a:extLst>
              <a:ext uri="{BEBA8EAE-BF5A-486C-A8C5-ECC9F3942E4B}">
                <a14:imgProps xmlns:a14="http://schemas.microsoft.com/office/drawing/2010/main">
                  <a14:imgLayer r:embed="rId8">
                    <a14:imgEffect>
                      <a14:backgroundRemoval t="7422" b="89973" l="9942" r="98799">
                        <a14:foregroundMark x1="29205" y1="19540" x2="33596" y2="84580"/>
                        <a14:foregroundMark x1="20713" y1="85398" x2="23488" y2="81612"/>
                        <a14:foregroundMark x1="78376" y1="85671" x2="73405" y2="85792"/>
                        <a14:backgroundMark x1="19967" y1="46743" x2="19967" y2="46743"/>
                        <a14:backgroundMark x1="77092" y1="83641" x2="77092" y2="83641"/>
                      </a14:backgroundRemoval>
                    </a14:imgEffect>
                  </a14:imgLayer>
                </a14:imgProps>
              </a:ext>
              <a:ext uri="{28A0092B-C50C-407E-A947-70E740481C1C}">
                <a14:useLocalDpi xmlns:a14="http://schemas.microsoft.com/office/drawing/2010/main"/>
              </a:ext>
            </a:extLst>
          </a:blip>
          <a:stretch>
            <a:fillRect/>
          </a:stretch>
        </p:blipFill>
        <p:spPr>
          <a:xfrm>
            <a:off x="562521" y="1294792"/>
            <a:ext cx="4738515" cy="6479635"/>
          </a:xfrm>
          <a:prstGeom prst="rect">
            <a:avLst/>
          </a:prstGeom>
        </p:spPr>
      </p:pic>
      <p:pic>
        <p:nvPicPr>
          <p:cNvPr id="11" name="Picture 10"/>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259451" y="0"/>
            <a:ext cx="3297354" cy="2099861"/>
          </a:xfrm>
          <a:prstGeom prst="rect">
            <a:avLst/>
          </a:prstGeom>
        </p:spPr>
      </p:pic>
    </p:spTree>
    <p:extLst>
      <p:ext uri="{BB962C8B-B14F-4D97-AF65-F5344CB8AC3E}">
        <p14:creationId xmlns:p14="http://schemas.microsoft.com/office/powerpoint/2010/main" val="3690401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8C215E0B-CE52-CA41-B574-CBC4BD74EC3F}"/>
              </a:ext>
            </a:extLst>
          </p:cNvPr>
          <p:cNvPicPr>
            <a:picLocks noChangeAspect="1"/>
          </p:cNvPicPr>
          <p:nvPr/>
        </p:nvPicPr>
        <p:blipFill>
          <a:blip r:embed="rId3"/>
          <a:stretch>
            <a:fillRect/>
          </a:stretch>
        </p:blipFill>
        <p:spPr>
          <a:xfrm>
            <a:off x="-1" y="3548225"/>
            <a:ext cx="12192001" cy="3309774"/>
          </a:xfrm>
          <a:prstGeom prst="rect">
            <a:avLst/>
          </a:prstGeom>
        </p:spPr>
      </p:pic>
      <p:sp>
        <p:nvSpPr>
          <p:cNvPr id="9" name="TextBox 8">
            <a:extLst>
              <a:ext uri="{FF2B5EF4-FFF2-40B4-BE49-F238E27FC236}">
                <a16:creationId xmlns:a16="http://schemas.microsoft.com/office/drawing/2014/main" id="{DA35A4D3-201C-BC42-AD80-5F413BDA1991}"/>
              </a:ext>
            </a:extLst>
          </p:cNvPr>
          <p:cNvSpPr txBox="1"/>
          <p:nvPr/>
        </p:nvSpPr>
        <p:spPr>
          <a:xfrm>
            <a:off x="591406" y="342320"/>
            <a:ext cx="11143629" cy="707886"/>
          </a:xfrm>
          <a:prstGeom prst="rect">
            <a:avLst/>
          </a:prstGeom>
          <a:noFill/>
        </p:spPr>
        <p:txBody>
          <a:bodyPr wrap="square" rtlCol="0">
            <a:spAutoFit/>
          </a:bodyPr>
          <a:lstStyle/>
          <a:p>
            <a:r>
              <a:rPr lang="en-GB" sz="4000" b="1" dirty="0" smtClean="0">
                <a:solidFill>
                  <a:srgbClr val="4E6A84"/>
                </a:solidFill>
                <a:latin typeface="Fredoka One" panose="02000000000000000000" pitchFamily="2" charset="77"/>
              </a:rPr>
              <a:t>Comparing </a:t>
            </a:r>
            <a:r>
              <a:rPr lang="en-GB" sz="4000" b="1" dirty="0">
                <a:solidFill>
                  <a:srgbClr val="4E6A84"/>
                </a:solidFill>
                <a:latin typeface="Fredoka One" panose="02000000000000000000" pitchFamily="2" charset="77"/>
              </a:rPr>
              <a:t>Maps </a:t>
            </a:r>
            <a:r>
              <a:rPr lang="en-GB" sz="4000" b="1" dirty="0">
                <a:solidFill>
                  <a:srgbClr val="D78643"/>
                </a:solidFill>
                <a:latin typeface="Fredoka One" panose="02000000000000000000" pitchFamily="2" charset="77"/>
              </a:rPr>
              <a:t>– Step 3</a:t>
            </a:r>
            <a:endParaRPr lang="en-US" sz="4000" dirty="0">
              <a:solidFill>
                <a:srgbClr val="4E6A84"/>
              </a:solidFill>
              <a:latin typeface="Fredoka One" panose="02000000000000000000" pitchFamily="2" charset="77"/>
            </a:endParaRPr>
          </a:p>
        </p:txBody>
      </p:sp>
      <p:pic>
        <p:nvPicPr>
          <p:cNvPr id="3" name="Graphic 2">
            <a:extLst>
              <a:ext uri="{FF2B5EF4-FFF2-40B4-BE49-F238E27FC236}">
                <a16:creationId xmlns:a16="http://schemas.microsoft.com/office/drawing/2014/main" id="{C2C98C9C-3FAE-DB4A-8774-72911882831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591406" y="2973125"/>
            <a:ext cx="4457672" cy="3419338"/>
          </a:xfrm>
          <a:prstGeom prst="rect">
            <a:avLst/>
          </a:prstGeom>
        </p:spPr>
      </p:pic>
      <p:sp>
        <p:nvSpPr>
          <p:cNvPr id="12" name="TextBox 11">
            <a:extLst>
              <a:ext uri="{FF2B5EF4-FFF2-40B4-BE49-F238E27FC236}">
                <a16:creationId xmlns:a16="http://schemas.microsoft.com/office/drawing/2014/main" id="{052DA6D3-58CC-C745-A187-BB40B86A6A0D}"/>
              </a:ext>
            </a:extLst>
          </p:cNvPr>
          <p:cNvSpPr txBox="1"/>
          <p:nvPr/>
        </p:nvSpPr>
        <p:spPr>
          <a:xfrm>
            <a:off x="591407" y="1222466"/>
            <a:ext cx="6158309" cy="1569660"/>
          </a:xfrm>
          <a:prstGeom prst="rect">
            <a:avLst/>
          </a:prstGeom>
          <a:noFill/>
        </p:spPr>
        <p:txBody>
          <a:bodyPr wrap="square" rtlCol="0">
            <a:spAutoFit/>
          </a:bodyPr>
          <a:lstStyle/>
          <a:p>
            <a:r>
              <a:rPr lang="en-GB" sz="2400" dirty="0">
                <a:solidFill>
                  <a:srgbClr val="4E6A84"/>
                </a:solidFill>
                <a:latin typeface="Quicksand" panose="020B0604020202020204" charset="0"/>
              </a:rPr>
              <a:t>Type in </a:t>
            </a:r>
            <a:r>
              <a:rPr lang="en-GB" sz="2400" dirty="0" smtClean="0">
                <a:solidFill>
                  <a:srgbClr val="4E6A84"/>
                </a:solidFill>
                <a:latin typeface="Quicksand" panose="020B0604020202020204" charset="0"/>
              </a:rPr>
              <a:t>your destination: </a:t>
            </a:r>
          </a:p>
          <a:p>
            <a:r>
              <a:rPr lang="en-GB" sz="2400" dirty="0" smtClean="0">
                <a:solidFill>
                  <a:srgbClr val="4E6A84"/>
                </a:solidFill>
                <a:latin typeface="Fredoka One" panose="020B0604020202020204" charset="0"/>
              </a:rPr>
              <a:t>The </a:t>
            </a:r>
            <a:r>
              <a:rPr lang="en-GB" sz="2400" dirty="0">
                <a:solidFill>
                  <a:srgbClr val="4E6A84"/>
                </a:solidFill>
                <a:latin typeface="Fredoka One" panose="020B0604020202020204" charset="0"/>
              </a:rPr>
              <a:t>Old Palace High St, Saint </a:t>
            </a:r>
            <a:r>
              <a:rPr lang="en-GB" sz="2400" dirty="0" smtClean="0">
                <a:solidFill>
                  <a:srgbClr val="4E6A84"/>
                </a:solidFill>
                <a:latin typeface="Fredoka One" panose="020B0604020202020204" charset="0"/>
              </a:rPr>
              <a:t>Asaph, </a:t>
            </a:r>
            <a:r>
              <a:rPr lang="en-GB" sz="2400" dirty="0">
                <a:solidFill>
                  <a:srgbClr val="4E6A84"/>
                </a:solidFill>
                <a:latin typeface="Fredoka One" panose="020B0604020202020204" charset="0"/>
              </a:rPr>
              <a:t>LL17 </a:t>
            </a:r>
            <a:r>
              <a:rPr lang="en-GB" sz="2400" dirty="0" smtClean="0">
                <a:solidFill>
                  <a:srgbClr val="4E6A84"/>
                </a:solidFill>
                <a:latin typeface="Fredoka One" panose="020B0604020202020204" charset="0"/>
              </a:rPr>
              <a:t>0RQ </a:t>
            </a:r>
            <a:r>
              <a:rPr lang="en-GB" sz="2400" dirty="0" smtClean="0">
                <a:solidFill>
                  <a:srgbClr val="4E6A84"/>
                </a:solidFill>
                <a:latin typeface="Quicksand" panose="020B0604020202020204" charset="0"/>
              </a:rPr>
              <a:t>and click enter.</a:t>
            </a:r>
            <a:endParaRPr lang="en-GB" sz="2400" dirty="0">
              <a:solidFill>
                <a:srgbClr val="4E6A84"/>
              </a:solidFill>
              <a:latin typeface="Quicksand" panose="020B0604020202020204" charset="0"/>
            </a:endParaRPr>
          </a:p>
          <a:p>
            <a:endParaRPr lang="en-GB" sz="2400" dirty="0">
              <a:solidFill>
                <a:srgbClr val="4E6A84"/>
              </a:solidFill>
              <a:latin typeface="Quicksand" pitchFamily="2" charset="77"/>
            </a:endParaRPr>
          </a:p>
        </p:txBody>
      </p:sp>
      <p:pic>
        <p:nvPicPr>
          <p:cNvPr id="4" name="Picture 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48121" y="3249308"/>
            <a:ext cx="3938044" cy="1957960"/>
          </a:xfrm>
          <a:prstGeom prst="rect">
            <a:avLst/>
          </a:prstGeom>
        </p:spPr>
      </p:pic>
      <p:pic>
        <p:nvPicPr>
          <p:cNvPr id="11" name="Picture 10" descr="A picture containing logo&#10;&#10;Description automatically generated">
            <a:extLst>
              <a:ext uri="{FF2B5EF4-FFF2-40B4-BE49-F238E27FC236}">
                <a16:creationId xmlns:a16="http://schemas.microsoft.com/office/drawing/2014/main" id="{326DB6F5-59D9-2C49-A02C-E390B65C17C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943156" y="3812569"/>
            <a:ext cx="571015" cy="803352"/>
          </a:xfrm>
          <a:prstGeom prst="rect">
            <a:avLst/>
          </a:prstGeom>
        </p:spPr>
      </p:pic>
      <p:grpSp>
        <p:nvGrpSpPr>
          <p:cNvPr id="2" name="Group 1"/>
          <p:cNvGrpSpPr/>
          <p:nvPr/>
        </p:nvGrpSpPr>
        <p:grpSpPr>
          <a:xfrm>
            <a:off x="2030931" y="1247845"/>
            <a:ext cx="9115123" cy="3856728"/>
            <a:chOff x="2030931" y="1247845"/>
            <a:chExt cx="9115123" cy="3856728"/>
          </a:xfrm>
        </p:grpSpPr>
        <p:cxnSp>
          <p:nvCxnSpPr>
            <p:cNvPr id="10" name="Straight Arrow Connector 9">
              <a:extLst>
                <a:ext uri="{FF2B5EF4-FFF2-40B4-BE49-F238E27FC236}">
                  <a16:creationId xmlns:a16="http://schemas.microsoft.com/office/drawing/2014/main" id="{9ACA2537-904B-7049-A48B-63F23AD27D9D}"/>
                </a:ext>
              </a:extLst>
            </p:cNvPr>
            <p:cNvCxnSpPr>
              <a:cxnSpLocks/>
            </p:cNvCxnSpPr>
            <p:nvPr/>
          </p:nvCxnSpPr>
          <p:spPr>
            <a:xfrm flipH="1">
              <a:off x="2030931" y="2912165"/>
              <a:ext cx="5398359" cy="812812"/>
            </a:xfrm>
            <a:prstGeom prst="straightConnector1">
              <a:avLst/>
            </a:prstGeom>
            <a:ln w="95250">
              <a:solidFill>
                <a:srgbClr val="FFD966"/>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rotWithShape="1">
            <a:blip r:embed="rId8" cstate="screen">
              <a:extLst>
                <a:ext uri="{28A0092B-C50C-407E-A947-70E740481C1C}">
                  <a14:useLocalDpi xmlns:a14="http://schemas.microsoft.com/office/drawing/2010/main"/>
                </a:ext>
              </a:extLst>
            </a:blip>
            <a:srcRect l="-8513" t="-15938"/>
            <a:stretch/>
          </p:blipFill>
          <p:spPr>
            <a:xfrm>
              <a:off x="7333689" y="1247845"/>
              <a:ext cx="3812365" cy="3856728"/>
            </a:xfrm>
            <a:prstGeom prst="ellipse">
              <a:avLst/>
            </a:prstGeom>
            <a:solidFill>
              <a:srgbClr val="FFFFFF"/>
            </a:solidFill>
            <a:ln w="76200">
              <a:solidFill>
                <a:srgbClr val="FFD966"/>
              </a:solidFill>
            </a:ln>
          </p:spPr>
        </p:pic>
      </p:grpSp>
    </p:spTree>
    <p:extLst>
      <p:ext uri="{BB962C8B-B14F-4D97-AF65-F5344CB8AC3E}">
        <p14:creationId xmlns:p14="http://schemas.microsoft.com/office/powerpoint/2010/main" val="4079308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8C215E0B-CE52-CA41-B574-CBC4BD74EC3F}"/>
              </a:ext>
            </a:extLst>
          </p:cNvPr>
          <p:cNvPicPr>
            <a:picLocks noChangeAspect="1"/>
          </p:cNvPicPr>
          <p:nvPr/>
        </p:nvPicPr>
        <p:blipFill>
          <a:blip r:embed="rId3"/>
          <a:stretch>
            <a:fillRect/>
          </a:stretch>
        </p:blipFill>
        <p:spPr>
          <a:xfrm>
            <a:off x="-1" y="3548225"/>
            <a:ext cx="12192001" cy="3309774"/>
          </a:xfrm>
          <a:prstGeom prst="rect">
            <a:avLst/>
          </a:prstGeom>
        </p:spPr>
      </p:pic>
      <p:sp>
        <p:nvSpPr>
          <p:cNvPr id="9" name="TextBox 8">
            <a:extLst>
              <a:ext uri="{FF2B5EF4-FFF2-40B4-BE49-F238E27FC236}">
                <a16:creationId xmlns:a16="http://schemas.microsoft.com/office/drawing/2014/main" id="{DA35A4D3-201C-BC42-AD80-5F413BDA1991}"/>
              </a:ext>
            </a:extLst>
          </p:cNvPr>
          <p:cNvSpPr txBox="1"/>
          <p:nvPr/>
        </p:nvSpPr>
        <p:spPr>
          <a:xfrm>
            <a:off x="591406" y="342320"/>
            <a:ext cx="11143629" cy="707886"/>
          </a:xfrm>
          <a:prstGeom prst="rect">
            <a:avLst/>
          </a:prstGeom>
          <a:noFill/>
        </p:spPr>
        <p:txBody>
          <a:bodyPr wrap="square" rtlCol="0">
            <a:spAutoFit/>
          </a:bodyPr>
          <a:lstStyle/>
          <a:p>
            <a:r>
              <a:rPr lang="en-GB" sz="4000" b="1" dirty="0" smtClean="0">
                <a:solidFill>
                  <a:srgbClr val="4E6A84"/>
                </a:solidFill>
                <a:latin typeface="Fredoka One" panose="02000000000000000000" pitchFamily="2" charset="77"/>
              </a:rPr>
              <a:t>Comparing </a:t>
            </a:r>
            <a:r>
              <a:rPr lang="en-GB" sz="4000" b="1" dirty="0">
                <a:solidFill>
                  <a:srgbClr val="4E6A84"/>
                </a:solidFill>
                <a:latin typeface="Fredoka One" panose="02000000000000000000" pitchFamily="2" charset="77"/>
              </a:rPr>
              <a:t>Maps </a:t>
            </a:r>
            <a:r>
              <a:rPr lang="en-GB" sz="4000" b="1" dirty="0">
                <a:solidFill>
                  <a:srgbClr val="D78643"/>
                </a:solidFill>
                <a:latin typeface="Fredoka One" panose="02000000000000000000" pitchFamily="2" charset="77"/>
              </a:rPr>
              <a:t>– Step </a:t>
            </a:r>
            <a:r>
              <a:rPr lang="en-GB" sz="4000" b="1" dirty="0" smtClean="0">
                <a:solidFill>
                  <a:srgbClr val="D78643"/>
                </a:solidFill>
                <a:latin typeface="Fredoka One" panose="02000000000000000000" pitchFamily="2" charset="77"/>
              </a:rPr>
              <a:t>4</a:t>
            </a:r>
            <a:endParaRPr lang="en-US" sz="4000" dirty="0">
              <a:solidFill>
                <a:srgbClr val="4E6A84"/>
              </a:solidFill>
              <a:latin typeface="Fredoka One" panose="02000000000000000000" pitchFamily="2" charset="77"/>
            </a:endParaRPr>
          </a:p>
        </p:txBody>
      </p:sp>
      <p:pic>
        <p:nvPicPr>
          <p:cNvPr id="3" name="Graphic 2">
            <a:extLst>
              <a:ext uri="{FF2B5EF4-FFF2-40B4-BE49-F238E27FC236}">
                <a16:creationId xmlns:a16="http://schemas.microsoft.com/office/drawing/2014/main" id="{C2C98C9C-3FAE-DB4A-8774-72911882831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591406" y="2973125"/>
            <a:ext cx="4457672" cy="3419338"/>
          </a:xfrm>
          <a:prstGeom prst="rect">
            <a:avLst/>
          </a:prstGeom>
        </p:spPr>
      </p:pic>
      <p:sp>
        <p:nvSpPr>
          <p:cNvPr id="12" name="TextBox 11">
            <a:extLst>
              <a:ext uri="{FF2B5EF4-FFF2-40B4-BE49-F238E27FC236}">
                <a16:creationId xmlns:a16="http://schemas.microsoft.com/office/drawing/2014/main" id="{052DA6D3-58CC-C745-A187-BB40B86A6A0D}"/>
              </a:ext>
            </a:extLst>
          </p:cNvPr>
          <p:cNvSpPr txBox="1"/>
          <p:nvPr/>
        </p:nvSpPr>
        <p:spPr>
          <a:xfrm>
            <a:off x="591407" y="1222466"/>
            <a:ext cx="7975077" cy="1938992"/>
          </a:xfrm>
          <a:prstGeom prst="rect">
            <a:avLst/>
          </a:prstGeom>
          <a:noFill/>
        </p:spPr>
        <p:txBody>
          <a:bodyPr wrap="square" rtlCol="0">
            <a:spAutoFit/>
          </a:bodyPr>
          <a:lstStyle/>
          <a:p>
            <a:r>
              <a:rPr lang="en-GB" sz="2400" dirty="0">
                <a:solidFill>
                  <a:srgbClr val="4E6A84"/>
                </a:solidFill>
                <a:latin typeface="Quicksand" panose="020B0604020202020204" charset="0"/>
              </a:rPr>
              <a:t>You can click between the different modes of transport to see the route and </a:t>
            </a:r>
            <a:r>
              <a:rPr lang="en-GB" sz="2400" dirty="0" smtClean="0">
                <a:solidFill>
                  <a:srgbClr val="4E6A84"/>
                </a:solidFill>
                <a:latin typeface="Quicksand" panose="020B0604020202020204" charset="0"/>
              </a:rPr>
              <a:t>approximate </a:t>
            </a:r>
            <a:r>
              <a:rPr lang="en-GB" sz="2400" dirty="0">
                <a:solidFill>
                  <a:srgbClr val="4E6A84"/>
                </a:solidFill>
                <a:latin typeface="Quicksand" panose="020B0604020202020204" charset="0"/>
              </a:rPr>
              <a:t>journey times. </a:t>
            </a:r>
          </a:p>
          <a:p>
            <a:r>
              <a:rPr lang="en-GB" sz="2400" dirty="0">
                <a:solidFill>
                  <a:srgbClr val="4E6A84"/>
                </a:solidFill>
                <a:latin typeface="Quicksand" panose="020B0604020202020204" charset="0"/>
              </a:rPr>
              <a:t>Look closely at the public transport options as it is a mixture of bus and train journeys.</a:t>
            </a:r>
          </a:p>
          <a:p>
            <a:endParaRPr lang="en-GB" sz="2400" dirty="0">
              <a:solidFill>
                <a:srgbClr val="4E6A84"/>
              </a:solidFill>
              <a:latin typeface="Quicksand" pitchFamily="2" charset="77"/>
            </a:endParaRPr>
          </a:p>
        </p:txBody>
      </p:sp>
      <p:pic>
        <p:nvPicPr>
          <p:cNvPr id="4" name="Picture 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80621" y="3264979"/>
            <a:ext cx="3874259" cy="1930607"/>
          </a:xfrm>
          <a:prstGeom prst="rect">
            <a:avLst/>
          </a:prstGeom>
        </p:spPr>
      </p:pic>
      <p:pic>
        <p:nvPicPr>
          <p:cNvPr id="11" name="Picture 10" descr="A picture containing logo&#10;&#10;Description automatically generated">
            <a:extLst>
              <a:ext uri="{FF2B5EF4-FFF2-40B4-BE49-F238E27FC236}">
                <a16:creationId xmlns:a16="http://schemas.microsoft.com/office/drawing/2014/main" id="{326DB6F5-59D9-2C49-A02C-E390B65C17C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362389" y="3370165"/>
            <a:ext cx="571015" cy="803352"/>
          </a:xfrm>
          <a:prstGeom prst="rect">
            <a:avLst/>
          </a:prstGeom>
        </p:spPr>
      </p:pic>
      <p:grpSp>
        <p:nvGrpSpPr>
          <p:cNvPr id="2" name="Group 1"/>
          <p:cNvGrpSpPr/>
          <p:nvPr/>
        </p:nvGrpSpPr>
        <p:grpSpPr>
          <a:xfrm>
            <a:off x="1933404" y="2553168"/>
            <a:ext cx="8952769" cy="3664753"/>
            <a:chOff x="1933404" y="2553168"/>
            <a:chExt cx="8952769" cy="3664753"/>
          </a:xfrm>
        </p:grpSpPr>
        <p:cxnSp>
          <p:nvCxnSpPr>
            <p:cNvPr id="10" name="Straight Arrow Connector 9">
              <a:extLst>
                <a:ext uri="{FF2B5EF4-FFF2-40B4-BE49-F238E27FC236}">
                  <a16:creationId xmlns:a16="http://schemas.microsoft.com/office/drawing/2014/main" id="{9ACA2537-904B-7049-A48B-63F23AD27D9D}"/>
                </a:ext>
              </a:extLst>
            </p:cNvPr>
            <p:cNvCxnSpPr>
              <a:cxnSpLocks/>
            </p:cNvCxnSpPr>
            <p:nvPr/>
          </p:nvCxnSpPr>
          <p:spPr>
            <a:xfrm flipH="1" flipV="1">
              <a:off x="1933404" y="3396666"/>
              <a:ext cx="5247043" cy="431940"/>
            </a:xfrm>
            <a:prstGeom prst="straightConnector1">
              <a:avLst/>
            </a:prstGeom>
            <a:ln w="95250">
              <a:solidFill>
                <a:srgbClr val="FFD966"/>
              </a:solidFill>
              <a:tailEnd type="triangle"/>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rotWithShape="1">
            <a:blip r:embed="rId8" cstate="screen">
              <a:extLst>
                <a:ext uri="{28A0092B-C50C-407E-A947-70E740481C1C}">
                  <a14:useLocalDpi xmlns:a14="http://schemas.microsoft.com/office/drawing/2010/main"/>
                </a:ext>
              </a:extLst>
            </a:blip>
            <a:srcRect l="-8047" t="-31600"/>
            <a:stretch/>
          </p:blipFill>
          <p:spPr>
            <a:xfrm>
              <a:off x="7111123" y="2553168"/>
              <a:ext cx="3775050" cy="3664753"/>
            </a:xfrm>
            <a:prstGeom prst="ellipse">
              <a:avLst/>
            </a:prstGeom>
            <a:solidFill>
              <a:srgbClr val="FFFFFF"/>
            </a:solidFill>
            <a:ln w="76200">
              <a:solidFill>
                <a:srgbClr val="FFD966"/>
              </a:solidFill>
            </a:ln>
          </p:spPr>
        </p:pic>
      </p:grpSp>
    </p:spTree>
    <p:extLst>
      <p:ext uri="{BB962C8B-B14F-4D97-AF65-F5344CB8AC3E}">
        <p14:creationId xmlns:p14="http://schemas.microsoft.com/office/powerpoint/2010/main" val="729416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8C215E0B-CE52-CA41-B574-CBC4BD74EC3F}"/>
              </a:ext>
            </a:extLst>
          </p:cNvPr>
          <p:cNvPicPr>
            <a:picLocks noChangeAspect="1"/>
          </p:cNvPicPr>
          <p:nvPr/>
        </p:nvPicPr>
        <p:blipFill>
          <a:blip r:embed="rId3"/>
          <a:stretch>
            <a:fillRect/>
          </a:stretch>
        </p:blipFill>
        <p:spPr>
          <a:xfrm>
            <a:off x="-1" y="4391526"/>
            <a:ext cx="12192001" cy="2466472"/>
          </a:xfrm>
          <a:prstGeom prst="rect">
            <a:avLst/>
          </a:prstGeom>
        </p:spPr>
      </p:pic>
      <p:sp>
        <p:nvSpPr>
          <p:cNvPr id="12" name="TextBox 11">
            <a:extLst>
              <a:ext uri="{FF2B5EF4-FFF2-40B4-BE49-F238E27FC236}">
                <a16:creationId xmlns:a16="http://schemas.microsoft.com/office/drawing/2014/main" id="{052DA6D3-58CC-C745-A187-BB40B86A6A0D}"/>
              </a:ext>
            </a:extLst>
          </p:cNvPr>
          <p:cNvSpPr txBox="1"/>
          <p:nvPr/>
        </p:nvSpPr>
        <p:spPr>
          <a:xfrm>
            <a:off x="794323" y="1518250"/>
            <a:ext cx="7127269" cy="1938992"/>
          </a:xfrm>
          <a:prstGeom prst="rect">
            <a:avLst/>
          </a:prstGeom>
          <a:noFill/>
        </p:spPr>
        <p:txBody>
          <a:bodyPr wrap="square" rtlCol="0">
            <a:spAutoFit/>
          </a:bodyPr>
          <a:lstStyle/>
          <a:p>
            <a:r>
              <a:rPr lang="en-GB" sz="2400" dirty="0">
                <a:solidFill>
                  <a:srgbClr val="4E6A84"/>
                </a:solidFill>
                <a:latin typeface="Quicksand" panose="020B0604020202020204" charset="0"/>
              </a:rPr>
              <a:t>Now create a table to </a:t>
            </a:r>
            <a:r>
              <a:rPr lang="en-GB" sz="2400" dirty="0" smtClean="0">
                <a:solidFill>
                  <a:srgbClr val="4E6A84"/>
                </a:solidFill>
                <a:latin typeface="Quicksand" panose="020B0604020202020204" charset="0"/>
              </a:rPr>
              <a:t>show the different journey </a:t>
            </a:r>
            <a:r>
              <a:rPr lang="en-GB" sz="2400" dirty="0">
                <a:solidFill>
                  <a:srgbClr val="4E6A84"/>
                </a:solidFill>
                <a:latin typeface="Quicksand" panose="020B0604020202020204" charset="0"/>
              </a:rPr>
              <a:t>times from Llangollen to St Asaph in the past and </a:t>
            </a:r>
            <a:r>
              <a:rPr lang="en-GB" sz="2400" dirty="0" smtClean="0">
                <a:solidFill>
                  <a:srgbClr val="4E6A84"/>
                </a:solidFill>
                <a:latin typeface="Quicksand" panose="020B0604020202020204" charset="0"/>
              </a:rPr>
              <a:t>present. </a:t>
            </a:r>
          </a:p>
          <a:p>
            <a:endParaRPr lang="en-GB" sz="2400" dirty="0" smtClean="0">
              <a:solidFill>
                <a:srgbClr val="4E6A84"/>
              </a:solidFill>
              <a:latin typeface="Quicksand" panose="020B0604020202020204" charset="0"/>
            </a:endParaRPr>
          </a:p>
          <a:p>
            <a:r>
              <a:rPr lang="en-GB" sz="2400" dirty="0" smtClean="0">
                <a:solidFill>
                  <a:srgbClr val="4E6A84"/>
                </a:solidFill>
                <a:latin typeface="Quicksand" panose="020B0604020202020204" charset="0"/>
              </a:rPr>
              <a:t>Fill in the table </a:t>
            </a:r>
            <a:r>
              <a:rPr lang="en-GB" sz="2400" dirty="0">
                <a:solidFill>
                  <a:srgbClr val="4E6A84"/>
                </a:solidFill>
                <a:latin typeface="Quicksand" panose="020B0604020202020204" charset="0"/>
              </a:rPr>
              <a:t>to show what you have found out</a:t>
            </a:r>
            <a:r>
              <a:rPr lang="en-GB" sz="2400" dirty="0" smtClean="0">
                <a:solidFill>
                  <a:srgbClr val="4E6A84"/>
                </a:solidFill>
                <a:latin typeface="Quicksand" panose="020B0604020202020204" charset="0"/>
              </a:rPr>
              <a:t>.</a:t>
            </a:r>
            <a:endParaRPr lang="en-GB" sz="2400" dirty="0">
              <a:solidFill>
                <a:srgbClr val="4E6A84"/>
              </a:solidFill>
              <a:latin typeface="Quicksand" panose="020B0604020202020204" charset="0"/>
            </a:endParaRPr>
          </a:p>
        </p:txBody>
      </p:sp>
      <p:graphicFrame>
        <p:nvGraphicFramePr>
          <p:cNvPr id="13" name="Table 2">
            <a:extLst>
              <a:ext uri="{FF2B5EF4-FFF2-40B4-BE49-F238E27FC236}">
                <a16:creationId xmlns:a16="http://schemas.microsoft.com/office/drawing/2014/main" id="{18D0D645-6E51-7E46-B25D-C8193745C8E1}"/>
              </a:ext>
            </a:extLst>
          </p:cNvPr>
          <p:cNvGraphicFramePr>
            <a:graphicFrameLocks noGrp="1"/>
          </p:cNvGraphicFramePr>
          <p:nvPr>
            <p:extLst>
              <p:ext uri="{D42A27DB-BD31-4B8C-83A1-F6EECF244321}">
                <p14:modId xmlns:p14="http://schemas.microsoft.com/office/powerpoint/2010/main" val="1931956629"/>
              </p:ext>
            </p:extLst>
          </p:nvPr>
        </p:nvGraphicFramePr>
        <p:xfrm>
          <a:off x="924026" y="4004512"/>
          <a:ext cx="10343941" cy="2297322"/>
        </p:xfrm>
        <a:graphic>
          <a:graphicData uri="http://schemas.openxmlformats.org/drawingml/2006/table">
            <a:tbl>
              <a:tblPr firstRow="1" bandRow="1">
                <a:tableStyleId>{5C22544A-7EE6-4342-B048-85BDC9FD1C3A}</a:tableStyleId>
              </a:tblPr>
              <a:tblGrid>
                <a:gridCol w="1263589">
                  <a:extLst>
                    <a:ext uri="{9D8B030D-6E8A-4147-A177-3AD203B41FA5}">
                      <a16:colId xmlns:a16="http://schemas.microsoft.com/office/drawing/2014/main" val="3725624733"/>
                    </a:ext>
                  </a:extLst>
                </a:gridCol>
                <a:gridCol w="1388962">
                  <a:extLst>
                    <a:ext uri="{9D8B030D-6E8A-4147-A177-3AD203B41FA5}">
                      <a16:colId xmlns:a16="http://schemas.microsoft.com/office/drawing/2014/main" val="1333146250"/>
                    </a:ext>
                  </a:extLst>
                </a:gridCol>
                <a:gridCol w="1377388">
                  <a:extLst>
                    <a:ext uri="{9D8B030D-6E8A-4147-A177-3AD203B41FA5}">
                      <a16:colId xmlns:a16="http://schemas.microsoft.com/office/drawing/2014/main" val="375407895"/>
                    </a:ext>
                  </a:extLst>
                </a:gridCol>
                <a:gridCol w="1400536">
                  <a:extLst>
                    <a:ext uri="{9D8B030D-6E8A-4147-A177-3AD203B41FA5}">
                      <a16:colId xmlns:a16="http://schemas.microsoft.com/office/drawing/2014/main" val="2337026610"/>
                    </a:ext>
                  </a:extLst>
                </a:gridCol>
                <a:gridCol w="1226917">
                  <a:extLst>
                    <a:ext uri="{9D8B030D-6E8A-4147-A177-3AD203B41FA5}">
                      <a16:colId xmlns:a16="http://schemas.microsoft.com/office/drawing/2014/main" val="2897284129"/>
                    </a:ext>
                  </a:extLst>
                </a:gridCol>
                <a:gridCol w="1180617">
                  <a:extLst>
                    <a:ext uri="{9D8B030D-6E8A-4147-A177-3AD203B41FA5}">
                      <a16:colId xmlns:a16="http://schemas.microsoft.com/office/drawing/2014/main" val="1004778931"/>
                    </a:ext>
                  </a:extLst>
                </a:gridCol>
                <a:gridCol w="1238492">
                  <a:extLst>
                    <a:ext uri="{9D8B030D-6E8A-4147-A177-3AD203B41FA5}">
                      <a16:colId xmlns:a16="http://schemas.microsoft.com/office/drawing/2014/main" val="1019164493"/>
                    </a:ext>
                  </a:extLst>
                </a:gridCol>
                <a:gridCol w="1267440">
                  <a:extLst>
                    <a:ext uri="{9D8B030D-6E8A-4147-A177-3AD203B41FA5}">
                      <a16:colId xmlns:a16="http://schemas.microsoft.com/office/drawing/2014/main" val="2752760628"/>
                    </a:ext>
                  </a:extLst>
                </a:gridCol>
              </a:tblGrid>
              <a:tr h="473359">
                <a:tc>
                  <a:txBody>
                    <a:bodyPr/>
                    <a:lstStyle/>
                    <a:p>
                      <a:pPr algn="ctr"/>
                      <a:r>
                        <a:rPr lang="en-GB" sz="2000" b="1" kern="1200" dirty="0" smtClean="0">
                          <a:solidFill>
                            <a:srgbClr val="4E6A84"/>
                          </a:solidFill>
                          <a:effectLst/>
                          <a:latin typeface="Quicksand" pitchFamily="2" charset="77"/>
                          <a:ea typeface="+mn-ea"/>
                          <a:cs typeface="+mn-cs"/>
                        </a:rPr>
                        <a:t>Year</a:t>
                      </a:r>
                      <a:endParaRPr lang="en-US" sz="2000" b="1" dirty="0">
                        <a:solidFill>
                          <a:srgbClr val="4E6A84"/>
                        </a:solidFill>
                        <a:latin typeface="Quicksand" pitchFamily="2" charset="77"/>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D966"/>
                    </a:solidFill>
                  </a:tcPr>
                </a:tc>
                <a:tc gridSpan="7">
                  <a:txBody>
                    <a:bodyPr/>
                    <a:lstStyle/>
                    <a:p>
                      <a:pPr algn="ctr">
                        <a:spcBef>
                          <a:spcPts val="600"/>
                        </a:spcBef>
                        <a:spcAft>
                          <a:spcPts val="600"/>
                        </a:spcAft>
                      </a:pPr>
                      <a:r>
                        <a:rPr lang="en-GB" sz="2000" dirty="0" smtClean="0">
                          <a:effectLst/>
                          <a:latin typeface="Quicksand" pitchFamily="2" charset="77"/>
                          <a:ea typeface="Calibri" panose="020F0502020204030204" pitchFamily="34" charset="0"/>
                          <a:cs typeface="Times New Roman" panose="02020603050405020304" pitchFamily="18" charset="0"/>
                        </a:rPr>
                        <a:t>Transport</a:t>
                      </a:r>
                      <a:endParaRPr lang="en-GB" sz="2000" dirty="0">
                        <a:effectLst/>
                        <a:latin typeface="Quicksand" pitchFamily="2" charset="77"/>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E6A84"/>
                    </a:solidFill>
                  </a:tcPr>
                </a:tc>
                <a:tc hMerge="1">
                  <a:txBody>
                    <a:bodyPr/>
                    <a:lstStyle/>
                    <a:p>
                      <a:pPr algn="ctr">
                        <a:spcBef>
                          <a:spcPts val="600"/>
                        </a:spcBef>
                        <a:spcAft>
                          <a:spcPts val="600"/>
                        </a:spcAft>
                      </a:pPr>
                      <a:endParaRPr lang="en-GB" sz="2000" dirty="0">
                        <a:effectLst/>
                        <a:latin typeface="Quicksand" pitchFamily="2" charset="77"/>
                        <a:ea typeface="Calibri" panose="020F0502020204030204" pitchFamily="34" charset="0"/>
                        <a:cs typeface="Times New Roman" panose="02020603050405020304" pitchFamily="18" charset="0"/>
                      </a:endParaRPr>
                    </a:p>
                  </a:txBody>
                  <a:tcPr marL="68580" marR="68580" marT="0" marB="0" anchor="ctr">
                    <a:lnL w="12700" cap="flat" cmpd="sng" algn="ctr">
                      <a:solidFill>
                        <a:srgbClr val="4E6A84"/>
                      </a:solidFill>
                      <a:prstDash val="solid"/>
                      <a:round/>
                      <a:headEnd type="none" w="med" len="med"/>
                      <a:tailEnd type="none" w="med" len="med"/>
                    </a:lnL>
                    <a:lnR w="12700" cap="flat" cmpd="sng" algn="ctr">
                      <a:solidFill>
                        <a:srgbClr val="4E6A84"/>
                      </a:solidFill>
                      <a:prstDash val="solid"/>
                      <a:round/>
                      <a:headEnd type="none" w="med" len="med"/>
                      <a:tailEnd type="none" w="med" len="med"/>
                    </a:lnR>
                    <a:lnT w="38100" cap="flat" cmpd="sng" algn="ctr">
                      <a:solidFill>
                        <a:srgbClr val="4E6A84"/>
                      </a:solidFill>
                      <a:prstDash val="solid"/>
                      <a:round/>
                      <a:headEnd type="none" w="med" len="med"/>
                      <a:tailEnd type="none" w="med" len="med"/>
                    </a:lnT>
                    <a:lnB w="12700" cap="flat" cmpd="sng" algn="ctr">
                      <a:solidFill>
                        <a:srgbClr val="4E6A84"/>
                      </a:solidFill>
                      <a:prstDash val="solid"/>
                      <a:round/>
                      <a:headEnd type="none" w="med" len="med"/>
                      <a:tailEnd type="none" w="med" len="med"/>
                    </a:lnB>
                    <a:solidFill>
                      <a:srgbClr val="4E6A84"/>
                    </a:solidFill>
                  </a:tcPr>
                </a:tc>
                <a:tc hMerge="1">
                  <a:txBody>
                    <a:bodyPr/>
                    <a:lstStyle/>
                    <a:p>
                      <a:pPr algn="ctr">
                        <a:spcBef>
                          <a:spcPts val="600"/>
                        </a:spcBef>
                        <a:spcAft>
                          <a:spcPts val="600"/>
                        </a:spcAft>
                      </a:pPr>
                      <a:endParaRPr lang="en-GB" sz="2000" dirty="0">
                        <a:effectLst/>
                        <a:latin typeface="Quicksand" pitchFamily="2" charset="77"/>
                        <a:ea typeface="Calibri" panose="020F0502020204030204" pitchFamily="34" charset="0"/>
                        <a:cs typeface="Times New Roman" panose="02020603050405020304" pitchFamily="18" charset="0"/>
                      </a:endParaRPr>
                    </a:p>
                  </a:txBody>
                  <a:tcPr marL="68580" marR="68580" marT="0" marB="0" anchor="ctr">
                    <a:lnL w="12700" cap="flat" cmpd="sng" algn="ctr">
                      <a:solidFill>
                        <a:srgbClr val="4E6A84"/>
                      </a:solidFill>
                      <a:prstDash val="solid"/>
                      <a:round/>
                      <a:headEnd type="none" w="med" len="med"/>
                      <a:tailEnd type="none" w="med" len="med"/>
                    </a:lnL>
                    <a:lnR w="12700" cap="flat" cmpd="sng" algn="ctr">
                      <a:solidFill>
                        <a:srgbClr val="4E6A84"/>
                      </a:solidFill>
                      <a:prstDash val="solid"/>
                      <a:round/>
                      <a:headEnd type="none" w="med" len="med"/>
                      <a:tailEnd type="none" w="med" len="med"/>
                    </a:lnR>
                    <a:lnT w="38100" cap="flat" cmpd="sng" algn="ctr">
                      <a:solidFill>
                        <a:srgbClr val="4E6A84"/>
                      </a:solidFill>
                      <a:prstDash val="solid"/>
                      <a:round/>
                      <a:headEnd type="none" w="med" len="med"/>
                      <a:tailEnd type="none" w="med" len="med"/>
                    </a:lnT>
                    <a:lnB w="12700" cap="flat" cmpd="sng" algn="ctr">
                      <a:solidFill>
                        <a:srgbClr val="4E6A84"/>
                      </a:solidFill>
                      <a:prstDash val="solid"/>
                      <a:round/>
                      <a:headEnd type="none" w="med" len="med"/>
                      <a:tailEnd type="none" w="med" len="med"/>
                    </a:lnB>
                    <a:solidFill>
                      <a:srgbClr val="4E6A84"/>
                    </a:solidFill>
                  </a:tcPr>
                </a:tc>
                <a:tc hMerge="1">
                  <a:txBody>
                    <a:bodyPr/>
                    <a:lstStyle/>
                    <a:p>
                      <a:pPr algn="ctr">
                        <a:spcBef>
                          <a:spcPts val="600"/>
                        </a:spcBef>
                        <a:spcAft>
                          <a:spcPts val="600"/>
                        </a:spcAft>
                      </a:pPr>
                      <a:endParaRPr lang="en-GB" sz="2000" dirty="0">
                        <a:effectLst/>
                        <a:latin typeface="Quicksand" pitchFamily="2" charset="77"/>
                        <a:ea typeface="Calibri" panose="020F0502020204030204" pitchFamily="34" charset="0"/>
                        <a:cs typeface="Times New Roman" panose="02020603050405020304" pitchFamily="18" charset="0"/>
                      </a:endParaRPr>
                    </a:p>
                  </a:txBody>
                  <a:tcPr marL="68580" marR="68580" marT="0" marB="0" anchor="ctr">
                    <a:lnL w="12700" cap="flat" cmpd="sng" algn="ctr">
                      <a:solidFill>
                        <a:srgbClr val="4E6A84"/>
                      </a:solidFill>
                      <a:prstDash val="solid"/>
                      <a:round/>
                      <a:headEnd type="none" w="med" len="med"/>
                      <a:tailEnd type="none" w="med" len="med"/>
                    </a:lnL>
                    <a:lnR w="12700" cap="flat" cmpd="sng" algn="ctr">
                      <a:solidFill>
                        <a:srgbClr val="4E6A84"/>
                      </a:solidFill>
                      <a:prstDash val="solid"/>
                      <a:round/>
                      <a:headEnd type="none" w="med" len="med"/>
                      <a:tailEnd type="none" w="med" len="med"/>
                    </a:lnR>
                    <a:lnT w="38100" cap="flat" cmpd="sng" algn="ctr">
                      <a:solidFill>
                        <a:srgbClr val="4E6A84"/>
                      </a:solidFill>
                      <a:prstDash val="solid"/>
                      <a:round/>
                      <a:headEnd type="none" w="med" len="med"/>
                      <a:tailEnd type="none" w="med" len="med"/>
                    </a:lnT>
                    <a:lnB w="12700" cap="flat" cmpd="sng" algn="ctr">
                      <a:solidFill>
                        <a:srgbClr val="4E6A84"/>
                      </a:solidFill>
                      <a:prstDash val="solid"/>
                      <a:round/>
                      <a:headEnd type="none" w="med" len="med"/>
                      <a:tailEnd type="none" w="med" len="med"/>
                    </a:lnB>
                    <a:solidFill>
                      <a:srgbClr val="4E6A84"/>
                    </a:solidFill>
                  </a:tcPr>
                </a:tc>
                <a:tc hMerge="1">
                  <a:txBody>
                    <a:bodyPr/>
                    <a:lstStyle/>
                    <a:p>
                      <a:pPr algn="ctr">
                        <a:spcBef>
                          <a:spcPts val="600"/>
                        </a:spcBef>
                        <a:spcAft>
                          <a:spcPts val="600"/>
                        </a:spcAft>
                      </a:pPr>
                      <a:endParaRPr lang="en-GB" sz="2000" dirty="0">
                        <a:effectLst/>
                        <a:latin typeface="Quicksand" pitchFamily="2" charset="77"/>
                        <a:ea typeface="Calibri" panose="020F0502020204030204" pitchFamily="34" charset="0"/>
                        <a:cs typeface="Times New Roman" panose="02020603050405020304" pitchFamily="18" charset="0"/>
                      </a:endParaRPr>
                    </a:p>
                  </a:txBody>
                  <a:tcPr marL="68580" marR="68580" marT="0" marB="0" anchor="ctr">
                    <a:lnL w="12700" cap="flat" cmpd="sng" algn="ctr">
                      <a:solidFill>
                        <a:srgbClr val="4E6A84"/>
                      </a:solidFill>
                      <a:prstDash val="solid"/>
                      <a:round/>
                      <a:headEnd type="none" w="med" len="med"/>
                      <a:tailEnd type="none" w="med" len="med"/>
                    </a:lnL>
                    <a:lnR w="12700" cap="flat" cmpd="sng" algn="ctr">
                      <a:solidFill>
                        <a:srgbClr val="4E6A84"/>
                      </a:solidFill>
                      <a:prstDash val="solid"/>
                      <a:round/>
                      <a:headEnd type="none" w="med" len="med"/>
                      <a:tailEnd type="none" w="med" len="med"/>
                    </a:lnR>
                    <a:lnT w="38100" cap="flat" cmpd="sng" algn="ctr">
                      <a:solidFill>
                        <a:srgbClr val="4E6A84"/>
                      </a:solidFill>
                      <a:prstDash val="solid"/>
                      <a:round/>
                      <a:headEnd type="none" w="med" len="med"/>
                      <a:tailEnd type="none" w="med" len="med"/>
                    </a:lnT>
                    <a:lnB w="12700" cap="flat" cmpd="sng" algn="ctr">
                      <a:solidFill>
                        <a:srgbClr val="4E6A84"/>
                      </a:solidFill>
                      <a:prstDash val="solid"/>
                      <a:round/>
                      <a:headEnd type="none" w="med" len="med"/>
                      <a:tailEnd type="none" w="med" len="med"/>
                    </a:lnB>
                    <a:solidFill>
                      <a:srgbClr val="4E6A84"/>
                    </a:solidFill>
                  </a:tcPr>
                </a:tc>
                <a:tc hMerge="1">
                  <a:txBody>
                    <a:bodyPr/>
                    <a:lstStyle/>
                    <a:p>
                      <a:pPr algn="ctr">
                        <a:spcBef>
                          <a:spcPts val="600"/>
                        </a:spcBef>
                        <a:spcAft>
                          <a:spcPts val="600"/>
                        </a:spcAft>
                      </a:pPr>
                      <a:endParaRPr lang="en-GB" sz="2000" dirty="0">
                        <a:effectLst/>
                        <a:latin typeface="Quicksand" pitchFamily="2" charset="77"/>
                        <a:ea typeface="Calibri" panose="020F0502020204030204" pitchFamily="34" charset="0"/>
                        <a:cs typeface="Times New Roman" panose="02020603050405020304" pitchFamily="18" charset="0"/>
                      </a:endParaRPr>
                    </a:p>
                  </a:txBody>
                  <a:tcPr marL="68580" marR="68580" marT="0" marB="0" anchor="ctr">
                    <a:lnL w="12700" cap="flat" cmpd="sng" algn="ctr">
                      <a:solidFill>
                        <a:srgbClr val="4E6A84"/>
                      </a:solidFill>
                      <a:prstDash val="solid"/>
                      <a:round/>
                      <a:headEnd type="none" w="med" len="med"/>
                      <a:tailEnd type="none" w="med" len="med"/>
                    </a:lnL>
                    <a:lnR w="12700" cap="flat" cmpd="sng" algn="ctr">
                      <a:solidFill>
                        <a:srgbClr val="4E6A84"/>
                      </a:solidFill>
                      <a:prstDash val="solid"/>
                      <a:round/>
                      <a:headEnd type="none" w="med" len="med"/>
                      <a:tailEnd type="none" w="med" len="med"/>
                    </a:lnR>
                    <a:lnT w="38100" cap="flat" cmpd="sng" algn="ctr">
                      <a:solidFill>
                        <a:srgbClr val="4E6A84"/>
                      </a:solidFill>
                      <a:prstDash val="solid"/>
                      <a:round/>
                      <a:headEnd type="none" w="med" len="med"/>
                      <a:tailEnd type="none" w="med" len="med"/>
                    </a:lnT>
                    <a:lnB w="12700" cap="flat" cmpd="sng" algn="ctr">
                      <a:solidFill>
                        <a:srgbClr val="4E6A84"/>
                      </a:solidFill>
                      <a:prstDash val="solid"/>
                      <a:round/>
                      <a:headEnd type="none" w="med" len="med"/>
                      <a:tailEnd type="none" w="med" len="med"/>
                    </a:lnB>
                    <a:solidFill>
                      <a:srgbClr val="4E6A84"/>
                    </a:solidFill>
                  </a:tcPr>
                </a:tc>
                <a:tc hMerge="1">
                  <a:txBody>
                    <a:bodyPr/>
                    <a:lstStyle/>
                    <a:p>
                      <a:pPr algn="ctr">
                        <a:spcBef>
                          <a:spcPts val="600"/>
                        </a:spcBef>
                        <a:spcAft>
                          <a:spcPts val="600"/>
                        </a:spcAft>
                      </a:pPr>
                      <a:endParaRPr lang="en-GB" sz="2000" dirty="0">
                        <a:effectLst/>
                        <a:latin typeface="Quicksand" pitchFamily="2" charset="77"/>
                        <a:ea typeface="Calibri" panose="020F0502020204030204" pitchFamily="34" charset="0"/>
                        <a:cs typeface="Times New Roman" panose="02020603050405020304" pitchFamily="18" charset="0"/>
                      </a:endParaRPr>
                    </a:p>
                  </a:txBody>
                  <a:tcPr marL="68580" marR="68580" marT="0" marB="0" anchor="ctr">
                    <a:lnL w="12700" cap="flat" cmpd="sng" algn="ctr">
                      <a:solidFill>
                        <a:srgbClr val="4E6A84"/>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rgbClr val="4E6A84"/>
                      </a:solidFill>
                      <a:prstDash val="solid"/>
                      <a:round/>
                      <a:headEnd type="none" w="med" len="med"/>
                      <a:tailEnd type="none" w="med" len="med"/>
                    </a:lnT>
                    <a:lnB w="12700" cap="flat" cmpd="sng" algn="ctr">
                      <a:solidFill>
                        <a:srgbClr val="4E6A84"/>
                      </a:solidFill>
                      <a:prstDash val="solid"/>
                      <a:round/>
                      <a:headEnd type="none" w="med" len="med"/>
                      <a:tailEnd type="none" w="med" len="med"/>
                    </a:lnB>
                    <a:solidFill>
                      <a:srgbClr val="4E6A84"/>
                    </a:solidFill>
                  </a:tcPr>
                </a:tc>
                <a:extLst>
                  <a:ext uri="{0D108BD9-81ED-4DB2-BD59-A6C34878D82A}">
                    <a16:rowId xmlns:a16="http://schemas.microsoft.com/office/drawing/2014/main" val="1526666770"/>
                  </a:ext>
                </a:extLst>
              </a:tr>
              <a:tr h="396221">
                <a:tc>
                  <a:txBody>
                    <a:bodyPr/>
                    <a:lstStyle/>
                    <a:p>
                      <a:pPr algn="l"/>
                      <a:endParaRPr lang="en-US" sz="1800" b="1"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a:r>
                        <a:rPr lang="en-US" sz="1800" b="1" dirty="0" smtClean="0">
                          <a:solidFill>
                            <a:srgbClr val="4E6A84"/>
                          </a:solidFill>
                          <a:latin typeface="Quicksand" panose="020B0604020202020204" charset="0"/>
                        </a:rPr>
                        <a:t>Chaise and Four</a:t>
                      </a:r>
                      <a:endParaRPr lang="en-US" sz="1800" b="1" dirty="0">
                        <a:solidFill>
                          <a:srgbClr val="4E6A84"/>
                        </a:solidFill>
                        <a:latin typeface="Quicksand"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b="1" dirty="0" smtClean="0">
                          <a:solidFill>
                            <a:srgbClr val="4E6A84"/>
                          </a:solidFill>
                          <a:latin typeface="Quicksand" panose="020B0604020202020204" charset="0"/>
                        </a:rPr>
                        <a:t>Steam Train</a:t>
                      </a:r>
                      <a:endParaRPr lang="en-US" sz="1800" b="1" dirty="0">
                        <a:solidFill>
                          <a:srgbClr val="4E6A84"/>
                        </a:solidFill>
                        <a:latin typeface="Quicksand"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b="1" dirty="0" smtClean="0">
                          <a:solidFill>
                            <a:srgbClr val="4E6A84"/>
                          </a:solidFill>
                          <a:latin typeface="Quicksand" panose="020B0604020202020204" charset="0"/>
                        </a:rPr>
                        <a:t>Walking</a:t>
                      </a:r>
                      <a:endParaRPr lang="en-US" sz="1800" b="1" dirty="0">
                        <a:solidFill>
                          <a:srgbClr val="4E6A84"/>
                        </a:solidFill>
                        <a:latin typeface="Quicksand"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b="1" dirty="0" smtClean="0">
                          <a:solidFill>
                            <a:srgbClr val="4E6A84"/>
                          </a:solidFill>
                          <a:latin typeface="Quicksand" panose="020B0604020202020204" charset="0"/>
                        </a:rPr>
                        <a:t>Cycling</a:t>
                      </a:r>
                      <a:endParaRPr lang="en-US" sz="1800" b="1" dirty="0">
                        <a:solidFill>
                          <a:srgbClr val="4E6A84"/>
                        </a:solidFill>
                        <a:latin typeface="Quicksand"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b="1" dirty="0" smtClean="0">
                          <a:solidFill>
                            <a:srgbClr val="4E6A84"/>
                          </a:solidFill>
                          <a:latin typeface="Quicksand" panose="020B0604020202020204" charset="0"/>
                        </a:rPr>
                        <a:t>Car</a:t>
                      </a:r>
                      <a:endParaRPr lang="en-US" sz="1800" b="1" dirty="0">
                        <a:solidFill>
                          <a:srgbClr val="4E6A84"/>
                        </a:solidFill>
                        <a:latin typeface="Quicksand"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b="1" dirty="0" smtClean="0">
                          <a:solidFill>
                            <a:srgbClr val="4E6A84"/>
                          </a:solidFill>
                          <a:latin typeface="Quicksand" panose="020B0604020202020204" charset="0"/>
                        </a:rPr>
                        <a:t>Bus</a:t>
                      </a:r>
                      <a:endParaRPr lang="en-US" sz="1800" b="1" dirty="0">
                        <a:solidFill>
                          <a:srgbClr val="4E6A84"/>
                        </a:solidFill>
                        <a:latin typeface="Quicksand"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b="1" dirty="0" smtClean="0">
                          <a:solidFill>
                            <a:srgbClr val="4E6A84"/>
                          </a:solidFill>
                          <a:latin typeface="Quicksand" panose="020B0604020202020204" charset="0"/>
                        </a:rPr>
                        <a:t>Train and Bus</a:t>
                      </a:r>
                      <a:endParaRPr lang="en-US" sz="1800" b="1" dirty="0">
                        <a:solidFill>
                          <a:srgbClr val="4E6A84"/>
                        </a:solidFill>
                        <a:latin typeface="Quicksand"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51510975"/>
                  </a:ext>
                </a:extLst>
              </a:tr>
              <a:tr h="452363">
                <a:tc>
                  <a:txBody>
                    <a:bodyPr/>
                    <a:lstStyle/>
                    <a:p>
                      <a:pPr algn="ctr">
                        <a:spcBef>
                          <a:spcPts val="600"/>
                        </a:spcBef>
                        <a:spcAft>
                          <a:spcPts val="600"/>
                        </a:spcAft>
                      </a:pPr>
                      <a:r>
                        <a:rPr lang="en-GB" sz="1800" b="1" kern="1200" dirty="0" smtClean="0">
                          <a:solidFill>
                            <a:srgbClr val="4E6A84"/>
                          </a:solidFill>
                          <a:effectLst/>
                          <a:latin typeface="Quicksand" panose="020B0604020202020204" charset="0"/>
                          <a:ea typeface="+mn-ea"/>
                          <a:cs typeface="+mn-cs"/>
                        </a:rPr>
                        <a:t>1788</a:t>
                      </a:r>
                      <a:endParaRPr lang="en-GB" sz="1800" b="1" dirty="0">
                        <a:solidFill>
                          <a:srgbClr val="4E6A84"/>
                        </a:solidFill>
                        <a:effectLst/>
                        <a:latin typeface="Quicksand" panose="020B060402020202020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0C1"/>
                    </a:solidFill>
                  </a:tcPr>
                </a:tc>
                <a:tc>
                  <a:txBody>
                    <a:bodyPr/>
                    <a:lstStyle/>
                    <a:p>
                      <a:pPr algn="ctr"/>
                      <a:r>
                        <a:rPr lang="en-US" sz="1800" dirty="0" smtClean="0">
                          <a:solidFill>
                            <a:srgbClr val="4E6A84"/>
                          </a:solidFill>
                          <a:latin typeface="Quicksand" panose="020B0604020202020204" charset="0"/>
                        </a:rPr>
                        <a:t>5 hours</a:t>
                      </a:r>
                      <a:endParaRPr lang="en-US" sz="1800" dirty="0">
                        <a:solidFill>
                          <a:srgbClr val="4E6A84"/>
                        </a:solidFill>
                        <a:latin typeface="Quicksand"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3517931837"/>
                  </a:ext>
                </a:extLst>
              </a:tr>
              <a:tr h="329119">
                <a:tc>
                  <a:txBody>
                    <a:bodyPr/>
                    <a:lstStyle/>
                    <a:p>
                      <a:pPr algn="ctr"/>
                      <a:r>
                        <a:rPr lang="en-GB" sz="1800" b="1" kern="1200" dirty="0" smtClean="0">
                          <a:solidFill>
                            <a:srgbClr val="4E6A84"/>
                          </a:solidFill>
                          <a:effectLst/>
                          <a:latin typeface="Quicksand" panose="020B0604020202020204" charset="0"/>
                          <a:ea typeface="+mn-ea"/>
                          <a:cs typeface="+mn-cs"/>
                        </a:rPr>
                        <a:t>1895</a:t>
                      </a:r>
                      <a:endParaRPr lang="en-US" sz="1800" b="1" dirty="0">
                        <a:solidFill>
                          <a:srgbClr val="4E6A84"/>
                        </a:solidFill>
                        <a:latin typeface="Quicksand"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0C1"/>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3400349492"/>
                  </a:ext>
                </a:extLst>
              </a:tr>
              <a:tr h="329119">
                <a:tc>
                  <a:txBody>
                    <a:bodyPr/>
                    <a:lstStyle/>
                    <a:p>
                      <a:pPr algn="ctr"/>
                      <a:r>
                        <a:rPr lang="en-US" sz="1800" b="1" dirty="0" smtClean="0">
                          <a:solidFill>
                            <a:srgbClr val="4E6A84"/>
                          </a:solidFill>
                          <a:latin typeface="Quicksand" panose="020B0604020202020204" charset="0"/>
                        </a:rPr>
                        <a:t>Today</a:t>
                      </a:r>
                      <a:endParaRPr lang="en-US" sz="1800" b="1" dirty="0">
                        <a:solidFill>
                          <a:srgbClr val="4E6A84"/>
                        </a:solidFill>
                        <a:latin typeface="Quicksand"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0C1"/>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endParaRPr lang="en-US" sz="1500" dirty="0">
                        <a:solidFill>
                          <a:srgbClr val="4E6A84"/>
                        </a:solidFill>
                        <a:latin typeface="Quicksand" panose="020B060402020202020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752660"/>
                  </a:ext>
                </a:extLst>
              </a:tr>
            </a:tbl>
          </a:graphicData>
        </a:graphic>
      </p:graphicFrame>
      <p:pic>
        <p:nvPicPr>
          <p:cNvPr id="14" name="Picture 13"/>
          <p:cNvPicPr>
            <a:picLocks noChangeAspect="1"/>
          </p:cNvPicPr>
          <p:nvPr/>
        </p:nvPicPr>
        <p:blipFill>
          <a:blip r:embed="rId4" cstate="screen">
            <a:extLst>
              <a:ext uri="{BEBA8EAE-BF5A-486C-A8C5-ECC9F3942E4B}">
                <a14:imgProps xmlns:a14="http://schemas.microsoft.com/office/drawing/2010/main">
                  <a14:imgLayer r:embed="rId5">
                    <a14:imgEffect>
                      <a14:backgroundRemoval t="7422" b="89973" l="9942" r="98799">
                        <a14:foregroundMark x1="29205" y1="19540" x2="33596" y2="84580"/>
                        <a14:foregroundMark x1="20713" y1="85398" x2="23488" y2="81612"/>
                        <a14:foregroundMark x1="78376" y1="85671" x2="73405" y2="85792"/>
                        <a14:backgroundMark x1="19967" y1="46743" x2="19967" y2="46743"/>
                        <a14:backgroundMark x1="77092" y1="83641" x2="77092" y2="83641"/>
                      </a14:backgroundRemoval>
                    </a14:imgEffect>
                  </a14:imgLayer>
                </a14:imgProps>
              </a:ext>
              <a:ext uri="{28A0092B-C50C-407E-A947-70E740481C1C}">
                <a14:useLocalDpi xmlns:a14="http://schemas.microsoft.com/office/drawing/2010/main"/>
              </a:ext>
            </a:extLst>
          </a:blip>
          <a:stretch>
            <a:fillRect/>
          </a:stretch>
        </p:blipFill>
        <p:spPr>
          <a:xfrm>
            <a:off x="7721337" y="-294184"/>
            <a:ext cx="3843731" cy="5256072"/>
          </a:xfrm>
          <a:prstGeom prst="rect">
            <a:avLst/>
          </a:prstGeom>
        </p:spPr>
      </p:pic>
      <p:sp>
        <p:nvSpPr>
          <p:cNvPr id="15" name="Rectangle 14"/>
          <p:cNvSpPr/>
          <p:nvPr/>
        </p:nvSpPr>
        <p:spPr>
          <a:xfrm>
            <a:off x="794323" y="572410"/>
            <a:ext cx="7329789" cy="706347"/>
          </a:xfrm>
          <a:prstGeom prst="rect">
            <a:avLst/>
          </a:prstGeom>
        </p:spPr>
        <p:txBody>
          <a:bodyPr wrap="square">
            <a:spAutoFit/>
          </a:bodyPr>
          <a:lstStyle/>
          <a:p>
            <a:pPr>
              <a:lnSpc>
                <a:spcPct val="107000"/>
              </a:lnSpc>
              <a:spcAft>
                <a:spcPts val="800"/>
              </a:spcAft>
            </a:pPr>
            <a:r>
              <a:rPr lang="en-GB" sz="4000" dirty="0" smtClean="0">
                <a:solidFill>
                  <a:srgbClr val="4E6A84"/>
                </a:solidFill>
                <a:latin typeface="Fredoka One" panose="02000000000000000000" pitchFamily="2" charset="77"/>
              </a:rPr>
              <a:t>Comparing Maps - </a:t>
            </a:r>
            <a:r>
              <a:rPr lang="en-GB" sz="4000" dirty="0" smtClean="0">
                <a:solidFill>
                  <a:srgbClr val="D78643"/>
                </a:solidFill>
                <a:latin typeface="Fredoka One" panose="02000000000000000000" pitchFamily="2" charset="77"/>
              </a:rPr>
              <a:t>Task</a:t>
            </a:r>
            <a:endParaRPr lang="en-GB" sz="4000" dirty="0">
              <a:solidFill>
                <a:srgbClr val="D78643"/>
              </a:solidFill>
              <a:latin typeface="Fredoka One" panose="02000000000000000000" pitchFamily="2" charset="77"/>
            </a:endParaRPr>
          </a:p>
        </p:txBody>
      </p:sp>
    </p:spTree>
    <p:extLst>
      <p:ext uri="{BB962C8B-B14F-4D97-AF65-F5344CB8AC3E}">
        <p14:creationId xmlns:p14="http://schemas.microsoft.com/office/powerpoint/2010/main" val="356962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B70BE0-8B72-7A42-889A-1034EAE0907D}"/>
              </a:ext>
            </a:extLst>
          </p:cNvPr>
          <p:cNvPicPr>
            <a:picLocks noChangeAspect="1"/>
          </p:cNvPicPr>
          <p:nvPr/>
        </p:nvPicPr>
        <p:blipFill>
          <a:blip r:embed="rId3"/>
          <a:stretch>
            <a:fillRect/>
          </a:stretch>
        </p:blipFill>
        <p:spPr>
          <a:xfrm>
            <a:off x="7991" y="3548226"/>
            <a:ext cx="12192001" cy="3309774"/>
          </a:xfrm>
          <a:prstGeom prst="rect">
            <a:avLst/>
          </a:prstGeom>
        </p:spPr>
      </p:pic>
      <p:sp>
        <p:nvSpPr>
          <p:cNvPr id="2" name="Rectangle 1"/>
          <p:cNvSpPr/>
          <p:nvPr/>
        </p:nvSpPr>
        <p:spPr>
          <a:xfrm>
            <a:off x="794322" y="1448182"/>
            <a:ext cx="9500384" cy="769441"/>
          </a:xfrm>
          <a:prstGeom prst="rect">
            <a:avLst/>
          </a:prstGeom>
        </p:spPr>
        <p:txBody>
          <a:bodyPr wrap="square">
            <a:spAutoFit/>
          </a:bodyPr>
          <a:lstStyle/>
          <a:p>
            <a:r>
              <a:rPr lang="en-GB" sz="2000" dirty="0">
                <a:solidFill>
                  <a:srgbClr val="4E6A84"/>
                </a:solidFill>
                <a:latin typeface="Quicksand" panose="020B0604020202020204" charset="0"/>
              </a:rPr>
              <a:t>We are going to look </a:t>
            </a:r>
            <a:r>
              <a:rPr lang="en-GB" sz="2000" dirty="0" smtClean="0">
                <a:solidFill>
                  <a:srgbClr val="4E6A84"/>
                </a:solidFill>
                <a:latin typeface="Quicksand" panose="020B0604020202020204" charset="0"/>
              </a:rPr>
              <a:t>at a real </a:t>
            </a:r>
            <a:r>
              <a:rPr lang="en-GB" sz="2000" dirty="0">
                <a:solidFill>
                  <a:srgbClr val="4E6A84"/>
                </a:solidFill>
                <a:latin typeface="Quicksand" panose="020B0604020202020204" charset="0"/>
              </a:rPr>
              <a:t>journey taken by the </a:t>
            </a:r>
            <a:r>
              <a:rPr lang="en-GB" sz="2400" dirty="0">
                <a:solidFill>
                  <a:srgbClr val="D78643"/>
                </a:solidFill>
                <a:latin typeface="Fredoka One" panose="020B0604020202020204" charset="0"/>
              </a:rPr>
              <a:t>Ladies of </a:t>
            </a:r>
            <a:r>
              <a:rPr lang="en-GB" sz="2400" dirty="0" smtClean="0">
                <a:solidFill>
                  <a:srgbClr val="D78643"/>
                </a:solidFill>
                <a:latin typeface="Fredoka One" panose="020B0604020202020204" charset="0"/>
              </a:rPr>
              <a:t>Llangollen</a:t>
            </a:r>
            <a:r>
              <a:rPr lang="en-GB" sz="2000" dirty="0" smtClean="0">
                <a:solidFill>
                  <a:srgbClr val="4E6A84"/>
                </a:solidFill>
                <a:latin typeface="Quicksand" panose="020B0604020202020204" charset="0"/>
              </a:rPr>
              <a:t>. The journey was recorded in Eleanor’s diary in 1788.</a:t>
            </a:r>
            <a:endParaRPr lang="en-GB" sz="2000" dirty="0">
              <a:solidFill>
                <a:srgbClr val="4E6A84"/>
              </a:solidFill>
              <a:latin typeface="Quicksand" panose="020B0604020202020204" charset="0"/>
            </a:endParaRPr>
          </a:p>
        </p:txBody>
      </p:sp>
      <p:pic>
        <p:nvPicPr>
          <p:cNvPr id="8" name="Picture 7"/>
          <p:cNvPicPr>
            <a:picLocks noChangeAspect="1"/>
          </p:cNvPicPr>
          <p:nvPr/>
        </p:nvPicPr>
        <p:blipFill>
          <a:blip r:embed="rId4" cstate="screen">
            <a:extLst>
              <a:ext uri="{BEBA8EAE-BF5A-486C-A8C5-ECC9F3942E4B}">
                <a14:imgProps xmlns:a14="http://schemas.microsoft.com/office/drawing/2010/main">
                  <a14:imgLayer r:embed="rId5">
                    <a14:imgEffect>
                      <a14:backgroundRemoval t="7422" b="89973" l="9942" r="98799">
                        <a14:foregroundMark x1="29205" y1="19540" x2="33596" y2="84580"/>
                        <a14:foregroundMark x1="20713" y1="85398" x2="23488" y2="81612"/>
                        <a14:foregroundMark x1="78376" y1="85671" x2="73405" y2="85792"/>
                        <a14:backgroundMark x1="19967" y1="46743" x2="19967" y2="46743"/>
                        <a14:backgroundMark x1="77092" y1="83641" x2="77092" y2="83641"/>
                      </a14:backgroundRemoval>
                    </a14:imgEffect>
                  </a14:imgLayer>
                </a14:imgProps>
              </a:ext>
              <a:ext uri="{28A0092B-C50C-407E-A947-70E740481C1C}">
                <a14:useLocalDpi xmlns:a14="http://schemas.microsoft.com/office/drawing/2010/main"/>
              </a:ext>
            </a:extLst>
          </a:blip>
          <a:stretch>
            <a:fillRect/>
          </a:stretch>
        </p:blipFill>
        <p:spPr>
          <a:xfrm>
            <a:off x="7971280" y="1425455"/>
            <a:ext cx="4738515" cy="6479635"/>
          </a:xfrm>
          <a:prstGeom prst="rect">
            <a:avLst/>
          </a:prstGeom>
        </p:spPr>
      </p:pic>
      <p:sp>
        <p:nvSpPr>
          <p:cNvPr id="9" name="Rectangle 8"/>
          <p:cNvSpPr/>
          <p:nvPr/>
        </p:nvSpPr>
        <p:spPr>
          <a:xfrm>
            <a:off x="794323" y="572410"/>
            <a:ext cx="7329789" cy="706347"/>
          </a:xfrm>
          <a:prstGeom prst="rect">
            <a:avLst/>
          </a:prstGeom>
        </p:spPr>
        <p:txBody>
          <a:bodyPr wrap="square">
            <a:spAutoFit/>
          </a:bodyPr>
          <a:lstStyle/>
          <a:p>
            <a:pPr>
              <a:lnSpc>
                <a:spcPct val="107000"/>
              </a:lnSpc>
              <a:spcAft>
                <a:spcPts val="800"/>
              </a:spcAft>
            </a:pPr>
            <a:r>
              <a:rPr lang="en-GB" sz="4000" dirty="0" smtClean="0">
                <a:solidFill>
                  <a:srgbClr val="4E6A84"/>
                </a:solidFill>
                <a:latin typeface="Fredoka One" panose="02000000000000000000" pitchFamily="2" charset="77"/>
              </a:rPr>
              <a:t>Let’s step back in time… </a:t>
            </a:r>
            <a:endParaRPr lang="en-GB" sz="4000" dirty="0">
              <a:solidFill>
                <a:srgbClr val="4E6A84"/>
              </a:solidFill>
              <a:latin typeface="Fredoka One" panose="02000000000000000000" pitchFamily="2" charset="77"/>
            </a:endParaRPr>
          </a:p>
        </p:txBody>
      </p:sp>
      <p:grpSp>
        <p:nvGrpSpPr>
          <p:cNvPr id="3" name="Group 2"/>
          <p:cNvGrpSpPr/>
          <p:nvPr/>
        </p:nvGrpSpPr>
        <p:grpSpPr>
          <a:xfrm>
            <a:off x="683047" y="2745291"/>
            <a:ext cx="7557570" cy="3644768"/>
            <a:chOff x="683047" y="2745291"/>
            <a:chExt cx="7557570" cy="3644768"/>
          </a:xfrm>
        </p:grpSpPr>
        <p:sp>
          <p:nvSpPr>
            <p:cNvPr id="17" name="tab">
              <a:hlinkClick r:id="" action="ppaction://hlinkshowjump?jump=nextslide"/>
              <a:extLst>
                <a:ext uri="{FF2B5EF4-FFF2-40B4-BE49-F238E27FC236}">
                  <a16:creationId xmlns:a16="http://schemas.microsoft.com/office/drawing/2014/main" id="{5D4A6D55-41A0-E740-B690-104B85FC68D7}"/>
                </a:ext>
              </a:extLst>
            </p:cNvPr>
            <p:cNvSpPr/>
            <p:nvPr/>
          </p:nvSpPr>
          <p:spPr>
            <a:xfrm>
              <a:off x="683047" y="2745291"/>
              <a:ext cx="7557570" cy="3148732"/>
            </a:xfrm>
            <a:prstGeom prst="roundRect">
              <a:avLst>
                <a:gd name="adj" fmla="val 33750"/>
              </a:avLst>
            </a:prstGeom>
            <a:solidFill>
              <a:srgbClr val="4E6A8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2000" dirty="0">
                <a:latin typeface="Quicksand" panose="020B0604020202020204" charset="0"/>
              </a:endParaRPr>
            </a:p>
          </p:txBody>
        </p:sp>
        <p:sp>
          <p:nvSpPr>
            <p:cNvPr id="10" name="Moon 9"/>
            <p:cNvSpPr/>
            <p:nvPr/>
          </p:nvSpPr>
          <p:spPr>
            <a:xfrm flipH="1">
              <a:off x="6778346" y="5475269"/>
              <a:ext cx="570271" cy="837507"/>
            </a:xfrm>
            <a:prstGeom prst="moon">
              <a:avLst/>
            </a:prstGeom>
            <a:solidFill>
              <a:srgbClr val="4E6A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4508963" y="6020727"/>
              <a:ext cx="2839654" cy="369332"/>
            </a:xfrm>
            <a:prstGeom prst="rect">
              <a:avLst/>
            </a:prstGeom>
          </p:spPr>
          <p:txBody>
            <a:bodyPr wrap="square">
              <a:spAutoFit/>
            </a:bodyPr>
            <a:lstStyle/>
            <a:p>
              <a:r>
                <a:rPr lang="en-GB" dirty="0" smtClean="0">
                  <a:solidFill>
                    <a:srgbClr val="FFFFFF"/>
                  </a:solidFill>
                  <a:latin typeface="Quicksand" panose="020B0604020202020204" charset="0"/>
                  <a:ea typeface="Calibri" panose="020F0502020204030204" pitchFamily="34" charset="0"/>
                  <a:cs typeface="Times New Roman" panose="02020603050405020304" pitchFamily="18" charset="0"/>
                </a:rPr>
                <a:t>Lady Eleanor Butler</a:t>
              </a:r>
              <a:endParaRPr lang="en-GB" dirty="0">
                <a:solidFill>
                  <a:srgbClr val="FFFFFF"/>
                </a:solidFill>
                <a:latin typeface="Quicksand" panose="020B0604020202020204" charset="0"/>
              </a:endParaRPr>
            </a:p>
          </p:txBody>
        </p:sp>
        <p:sp>
          <p:nvSpPr>
            <p:cNvPr id="4" name="Rectangle 3"/>
            <p:cNvSpPr/>
            <p:nvPr/>
          </p:nvSpPr>
          <p:spPr>
            <a:xfrm>
              <a:off x="1365476" y="3073162"/>
              <a:ext cx="6166033" cy="2492990"/>
            </a:xfrm>
            <a:prstGeom prst="rect">
              <a:avLst/>
            </a:prstGeom>
          </p:spPr>
          <p:txBody>
            <a:bodyPr wrap="square">
              <a:spAutoFit/>
            </a:bodyPr>
            <a:lstStyle/>
            <a:p>
              <a:r>
                <a:rPr lang="en-GB" sz="2400" dirty="0">
                  <a:solidFill>
                    <a:srgbClr val="FFFFFF"/>
                  </a:solidFill>
                  <a:latin typeface="Fredoka One" panose="020B0604020202020204" charset="0"/>
                </a:rPr>
                <a:t>Monday August 11</a:t>
              </a:r>
              <a:r>
                <a:rPr lang="en-GB" sz="2400" baseline="30000" dirty="0">
                  <a:solidFill>
                    <a:srgbClr val="FFFFFF"/>
                  </a:solidFill>
                  <a:latin typeface="Fredoka One" panose="020B0604020202020204" charset="0"/>
                </a:rPr>
                <a:t>th</a:t>
              </a:r>
              <a:r>
                <a:rPr lang="en-GB" sz="2400" dirty="0">
                  <a:solidFill>
                    <a:srgbClr val="FFFFFF"/>
                  </a:solidFill>
                  <a:latin typeface="Fredoka One" panose="020B0604020202020204" charset="0"/>
                </a:rPr>
                <a:t>, 1788 </a:t>
              </a:r>
            </a:p>
            <a:p>
              <a:endParaRPr lang="en-GB" sz="1200" dirty="0">
                <a:solidFill>
                  <a:srgbClr val="FFFFFF"/>
                </a:solidFill>
                <a:latin typeface="Fredoka One" panose="020B0604020202020204" charset="0"/>
              </a:endParaRPr>
            </a:p>
            <a:p>
              <a:r>
                <a:rPr lang="en-GB" sz="2000" dirty="0">
                  <a:solidFill>
                    <a:srgbClr val="FFFFFF"/>
                  </a:solidFill>
                  <a:latin typeface="Quicksand" panose="020B0604020202020204" charset="0"/>
                </a:rPr>
                <a:t>“Rose at four. Holiday (The Chester hairdresser) </a:t>
              </a:r>
              <a:r>
                <a:rPr lang="en-GB" sz="2000" dirty="0" err="1">
                  <a:solidFill>
                    <a:srgbClr val="FFFFFF"/>
                  </a:solidFill>
                  <a:latin typeface="Quicksand" panose="020B0604020202020204" charset="0"/>
                </a:rPr>
                <a:t>dress’d</a:t>
              </a:r>
              <a:r>
                <a:rPr lang="en-GB" sz="2000" dirty="0">
                  <a:solidFill>
                    <a:srgbClr val="FFFFFF"/>
                  </a:solidFill>
                  <a:latin typeface="Quicksand" panose="020B0604020202020204" charset="0"/>
                </a:rPr>
                <a:t> our hair. Went in The Hand chaise and four. Morning chill and grey. Arrived at Ruthin at seven. Did not get out of the chaise whilst the horses were resting… arrived at the Palace of St. Asaph at half past nine.”</a:t>
              </a:r>
            </a:p>
          </p:txBody>
        </p:sp>
      </p:grpSp>
    </p:spTree>
    <p:extLst>
      <p:ext uri="{BB962C8B-B14F-4D97-AF65-F5344CB8AC3E}">
        <p14:creationId xmlns:p14="http://schemas.microsoft.com/office/powerpoint/2010/main" val="393446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B70BE0-8B72-7A42-889A-1034EAE0907D}"/>
              </a:ext>
            </a:extLst>
          </p:cNvPr>
          <p:cNvPicPr>
            <a:picLocks noChangeAspect="1"/>
          </p:cNvPicPr>
          <p:nvPr/>
        </p:nvPicPr>
        <p:blipFill>
          <a:blip r:embed="rId3"/>
          <a:stretch>
            <a:fillRect/>
          </a:stretch>
        </p:blipFill>
        <p:spPr>
          <a:xfrm>
            <a:off x="7991" y="3548226"/>
            <a:ext cx="12192001" cy="3309774"/>
          </a:xfrm>
          <a:prstGeom prst="rect">
            <a:avLst/>
          </a:prstGeom>
        </p:spPr>
      </p:pic>
      <p:grpSp>
        <p:nvGrpSpPr>
          <p:cNvPr id="2" name="Group 1"/>
          <p:cNvGrpSpPr/>
          <p:nvPr/>
        </p:nvGrpSpPr>
        <p:grpSpPr>
          <a:xfrm>
            <a:off x="602127" y="1127357"/>
            <a:ext cx="4201747" cy="6593404"/>
            <a:chOff x="602127" y="1097861"/>
            <a:chExt cx="4201747" cy="6593404"/>
          </a:xfrm>
        </p:grpSpPr>
        <p:pic>
          <p:nvPicPr>
            <p:cNvPr id="6" name="Graphic 11">
              <a:extLst>
                <a:ext uri="{FF2B5EF4-FFF2-40B4-BE49-F238E27FC236}">
                  <a16:creationId xmlns:a16="http://schemas.microsoft.com/office/drawing/2014/main" id="{93DE2649-99BA-8047-8421-DFC4AAB77F0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flipH="1">
              <a:off x="602127" y="1097861"/>
              <a:ext cx="4201747" cy="6593404"/>
            </a:xfrm>
            <a:prstGeom prst="rect">
              <a:avLst/>
            </a:prstGeom>
          </p:spPr>
        </p:pic>
        <p:sp>
          <p:nvSpPr>
            <p:cNvPr id="9" name="TextBox 8">
              <a:extLst>
                <a:ext uri="{FF2B5EF4-FFF2-40B4-BE49-F238E27FC236}">
                  <a16:creationId xmlns:a16="http://schemas.microsoft.com/office/drawing/2014/main" id="{F9595D39-4F6C-EA45-9027-DC4783050CFC}"/>
                </a:ext>
              </a:extLst>
            </p:cNvPr>
            <p:cNvSpPr txBox="1"/>
            <p:nvPr/>
          </p:nvSpPr>
          <p:spPr>
            <a:xfrm>
              <a:off x="995689" y="2156386"/>
              <a:ext cx="3516586" cy="4154984"/>
            </a:xfrm>
            <a:prstGeom prst="rect">
              <a:avLst/>
            </a:prstGeom>
            <a:noFill/>
          </p:spPr>
          <p:txBody>
            <a:bodyPr wrap="square" rtlCol="0">
              <a:spAutoFit/>
            </a:bodyPr>
            <a:lstStyle/>
            <a:p>
              <a:r>
                <a:rPr lang="en-GB" sz="4000" dirty="0" smtClean="0">
                  <a:solidFill>
                    <a:srgbClr val="FFFFFF"/>
                  </a:solidFill>
                  <a:latin typeface="Fredoka One" panose="020B0604020202020204" charset="0"/>
                </a:rPr>
                <a:t>Let’s think…</a:t>
              </a:r>
            </a:p>
            <a:p>
              <a:endParaRPr lang="en-GB" sz="2400" dirty="0">
                <a:solidFill>
                  <a:srgbClr val="FFFFFF"/>
                </a:solidFill>
                <a:latin typeface="Quicksand" panose="020B0604020202020204" charset="0"/>
              </a:endParaRPr>
            </a:p>
            <a:p>
              <a:r>
                <a:rPr lang="en-GB" sz="2400" dirty="0" smtClean="0">
                  <a:solidFill>
                    <a:srgbClr val="FFFFFF"/>
                  </a:solidFill>
                  <a:latin typeface="Quicksand" panose="020B0604020202020204" charset="0"/>
                </a:rPr>
                <a:t>What </a:t>
              </a:r>
              <a:r>
                <a:rPr lang="en-GB" sz="2400" dirty="0">
                  <a:solidFill>
                    <a:srgbClr val="FFFFFF"/>
                  </a:solidFill>
                  <a:latin typeface="Quicksand" panose="020B0604020202020204" charset="0"/>
                </a:rPr>
                <a:t>do you </a:t>
              </a:r>
              <a:r>
                <a:rPr lang="en-GB" sz="2400" dirty="0" smtClean="0">
                  <a:solidFill>
                    <a:srgbClr val="FFFFFF"/>
                  </a:solidFill>
                  <a:latin typeface="Quicksand" panose="020B0604020202020204" charset="0"/>
                </a:rPr>
                <a:t>think </a:t>
              </a:r>
              <a:r>
                <a:rPr lang="en-GB" sz="2400" dirty="0">
                  <a:solidFill>
                    <a:srgbClr val="FFFFFF"/>
                  </a:solidFill>
                  <a:latin typeface="Quicksand" panose="020B0604020202020204" charset="0"/>
                </a:rPr>
                <a:t>a </a:t>
              </a:r>
              <a:r>
                <a:rPr lang="en-GB" sz="2800" dirty="0">
                  <a:solidFill>
                    <a:srgbClr val="FFFFFF"/>
                  </a:solidFill>
                  <a:latin typeface="Fredoka One" panose="020B0604020202020204" charset="0"/>
                </a:rPr>
                <a:t>chaise and four </a:t>
              </a:r>
              <a:r>
                <a:rPr lang="en-GB" sz="2400" dirty="0">
                  <a:solidFill>
                    <a:srgbClr val="FFFFFF"/>
                  </a:solidFill>
                  <a:latin typeface="Quicksand" panose="020B0604020202020204" charset="0"/>
                </a:rPr>
                <a:t>is</a:t>
              </a:r>
              <a:r>
                <a:rPr lang="en-GB" sz="2400" dirty="0" smtClean="0">
                  <a:solidFill>
                    <a:srgbClr val="FFFFFF"/>
                  </a:solidFill>
                  <a:latin typeface="Quicksand" panose="020B0604020202020204" charset="0"/>
                </a:rPr>
                <a:t>? </a:t>
              </a:r>
              <a:r>
                <a:rPr lang="en-GB" sz="2400" dirty="0">
                  <a:solidFill>
                    <a:srgbClr val="FFFFFF"/>
                  </a:solidFill>
                  <a:latin typeface="Quicksand" panose="020B0604020202020204" charset="0"/>
                </a:rPr>
                <a:t> </a:t>
              </a:r>
              <a:endParaRPr lang="en-GB" sz="2400" dirty="0" smtClean="0">
                <a:solidFill>
                  <a:srgbClr val="FFFFFF"/>
                </a:solidFill>
                <a:latin typeface="Quicksand" panose="020B0604020202020204" charset="0"/>
              </a:endParaRPr>
            </a:p>
            <a:p>
              <a:endParaRPr lang="en-GB" sz="2400" dirty="0">
                <a:solidFill>
                  <a:srgbClr val="FFFFFF"/>
                </a:solidFill>
                <a:latin typeface="Quicksand" panose="020B0604020202020204" charset="0"/>
              </a:endParaRPr>
            </a:p>
            <a:p>
              <a:r>
                <a:rPr lang="en-GB" sz="2400" dirty="0">
                  <a:solidFill>
                    <a:srgbClr val="FFFFFF"/>
                  </a:solidFill>
                  <a:latin typeface="Quicksand" panose="020B0604020202020204" charset="0"/>
                </a:rPr>
                <a:t>Do you know any parts of the </a:t>
              </a:r>
              <a:r>
                <a:rPr lang="en-GB" sz="2800" dirty="0">
                  <a:solidFill>
                    <a:srgbClr val="FFFFFF"/>
                  </a:solidFill>
                  <a:latin typeface="Fredoka One" panose="020B0604020202020204" charset="0"/>
                </a:rPr>
                <a:t>route</a:t>
              </a:r>
              <a:r>
                <a:rPr lang="en-GB" sz="2400" dirty="0">
                  <a:solidFill>
                    <a:srgbClr val="FFFFFF"/>
                  </a:solidFill>
                  <a:latin typeface="Quicksand" panose="020B0604020202020204" charset="0"/>
                </a:rPr>
                <a:t> that the </a:t>
              </a:r>
              <a:r>
                <a:rPr lang="en-GB" sz="2400" dirty="0" smtClean="0">
                  <a:solidFill>
                    <a:srgbClr val="FFFFFF"/>
                  </a:solidFill>
                  <a:latin typeface="Quicksand" panose="020B0604020202020204" charset="0"/>
                </a:rPr>
                <a:t>Ladies of Llangollen would </a:t>
              </a:r>
              <a:r>
                <a:rPr lang="en-GB" sz="2400" dirty="0">
                  <a:solidFill>
                    <a:srgbClr val="FFFFFF"/>
                  </a:solidFill>
                  <a:latin typeface="Quicksand" panose="020B0604020202020204" charset="0"/>
                </a:rPr>
                <a:t>have taken from Llangollen to St Asaph?</a:t>
              </a:r>
            </a:p>
          </p:txBody>
        </p:sp>
      </p:grpSp>
      <p:pic>
        <p:nvPicPr>
          <p:cNvPr id="3" name="Picture 2"/>
          <p:cNvPicPr>
            <a:picLocks noChangeAspect="1"/>
          </p:cNvPicPr>
          <p:nvPr/>
        </p:nvPicPr>
        <p:blipFill rotWithShape="1">
          <a:blip r:embed="rId10" cstate="screen">
            <a:extLst>
              <a:ext uri="{28A0092B-C50C-407E-A947-70E740481C1C}">
                <a14:useLocalDpi xmlns:a14="http://schemas.microsoft.com/office/drawing/2010/main"/>
              </a:ext>
            </a:extLst>
          </a:blip>
          <a:srcRect l="21902" r="2519"/>
          <a:stretch/>
        </p:blipFill>
        <p:spPr>
          <a:xfrm>
            <a:off x="5249698" y="689114"/>
            <a:ext cx="6485013" cy="4812076"/>
          </a:xfrm>
          <a:prstGeom prst="roundRect">
            <a:avLst/>
          </a:prstGeom>
          <a:ln w="38100">
            <a:solidFill>
              <a:srgbClr val="FFD966"/>
            </a:solidFill>
          </a:ln>
        </p:spPr>
      </p:pic>
      <p:sp>
        <p:nvSpPr>
          <p:cNvPr id="10" name="tab">
            <a:hlinkClick r:id="" action="ppaction://hlinkshowjump?jump=nextslide"/>
            <a:extLst>
              <a:ext uri="{FF2B5EF4-FFF2-40B4-BE49-F238E27FC236}">
                <a16:creationId xmlns:a16="http://schemas.microsoft.com/office/drawing/2014/main" id="{25199870-E06E-7747-AA00-3D82DF46AD19}"/>
              </a:ext>
            </a:extLst>
          </p:cNvPr>
          <p:cNvSpPr/>
          <p:nvPr/>
        </p:nvSpPr>
        <p:spPr>
          <a:xfrm>
            <a:off x="7233416" y="1097861"/>
            <a:ext cx="1889879" cy="564897"/>
          </a:xfrm>
          <a:prstGeom prst="roundRect">
            <a:avLst>
              <a:gd name="adj" fmla="val 33750"/>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srgbClr val="4E6A84"/>
                </a:solidFill>
                <a:latin typeface="Fredoka One" panose="020B0604020202020204" charset="0"/>
              </a:rPr>
              <a:t>St Asaph</a:t>
            </a:r>
            <a:endParaRPr lang="en-GB" dirty="0">
              <a:solidFill>
                <a:srgbClr val="4E6A84"/>
              </a:solidFill>
              <a:latin typeface="Fredoka One" panose="020B0604020202020204" charset="0"/>
            </a:endParaRPr>
          </a:p>
        </p:txBody>
      </p:sp>
      <p:sp>
        <p:nvSpPr>
          <p:cNvPr id="11" name="tab">
            <a:hlinkClick r:id="" action="ppaction://hlinkshowjump?jump=nextslide"/>
            <a:extLst>
              <a:ext uri="{FF2B5EF4-FFF2-40B4-BE49-F238E27FC236}">
                <a16:creationId xmlns:a16="http://schemas.microsoft.com/office/drawing/2014/main" id="{25199870-E06E-7747-AA00-3D82DF46AD19}"/>
              </a:ext>
            </a:extLst>
          </p:cNvPr>
          <p:cNvSpPr/>
          <p:nvPr/>
        </p:nvSpPr>
        <p:spPr>
          <a:xfrm>
            <a:off x="8183923" y="4644555"/>
            <a:ext cx="2179145" cy="564897"/>
          </a:xfrm>
          <a:prstGeom prst="roundRect">
            <a:avLst>
              <a:gd name="adj" fmla="val 33750"/>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srgbClr val="4E6A84"/>
                </a:solidFill>
                <a:latin typeface="Fredoka One" panose="020B0604020202020204" charset="0"/>
              </a:rPr>
              <a:t>Llangollen</a:t>
            </a:r>
            <a:endParaRPr lang="en-GB" dirty="0">
              <a:solidFill>
                <a:srgbClr val="4E6A84"/>
              </a:solidFill>
              <a:latin typeface="Fredoka One" panose="020B0604020202020204" charset="0"/>
            </a:endParaRPr>
          </a:p>
        </p:txBody>
      </p:sp>
      <p:cxnSp>
        <p:nvCxnSpPr>
          <p:cNvPr id="12" name="Straight Arrow Connector 11"/>
          <p:cNvCxnSpPr/>
          <p:nvPr/>
        </p:nvCxnSpPr>
        <p:spPr>
          <a:xfrm flipV="1">
            <a:off x="10241130" y="4395746"/>
            <a:ext cx="520413" cy="457846"/>
          </a:xfrm>
          <a:prstGeom prst="straightConnector1">
            <a:avLst/>
          </a:prstGeom>
          <a:ln w="38100">
            <a:solidFill>
              <a:srgbClr val="FFD966"/>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endCxn id="19" idx="1"/>
          </p:cNvCxnSpPr>
          <p:nvPr/>
        </p:nvCxnSpPr>
        <p:spPr>
          <a:xfrm>
            <a:off x="8980714" y="1662758"/>
            <a:ext cx="713267" cy="688533"/>
          </a:xfrm>
          <a:prstGeom prst="straightConnector1">
            <a:avLst/>
          </a:prstGeom>
          <a:ln w="38100">
            <a:solidFill>
              <a:srgbClr val="FFD966"/>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9633104" y="2290414"/>
            <a:ext cx="415692" cy="415692"/>
          </a:xfrm>
          <a:prstGeom prst="ellipse">
            <a:avLst/>
          </a:prstGeom>
          <a:solidFill>
            <a:srgbClr val="4E6A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p:cNvSpPr/>
          <p:nvPr/>
        </p:nvSpPr>
        <p:spPr>
          <a:xfrm>
            <a:off x="10706411" y="4026032"/>
            <a:ext cx="415692" cy="415692"/>
          </a:xfrm>
          <a:prstGeom prst="ellipse">
            <a:avLst/>
          </a:prstGeom>
          <a:solidFill>
            <a:srgbClr val="4E6A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9737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B70BE0-8B72-7A42-889A-1034EAE0907D}"/>
              </a:ext>
            </a:extLst>
          </p:cNvPr>
          <p:cNvPicPr>
            <a:picLocks noChangeAspect="1"/>
          </p:cNvPicPr>
          <p:nvPr/>
        </p:nvPicPr>
        <p:blipFill>
          <a:blip r:embed="rId3"/>
          <a:stretch>
            <a:fillRect/>
          </a:stretch>
        </p:blipFill>
        <p:spPr>
          <a:xfrm>
            <a:off x="-246009" y="2870200"/>
            <a:ext cx="14689601" cy="3987800"/>
          </a:xfrm>
          <a:prstGeom prst="rect">
            <a:avLst/>
          </a:prstGeom>
        </p:spPr>
      </p:pic>
      <p:sp>
        <p:nvSpPr>
          <p:cNvPr id="2" name="Rectangle 1"/>
          <p:cNvSpPr/>
          <p:nvPr/>
        </p:nvSpPr>
        <p:spPr>
          <a:xfrm>
            <a:off x="794323" y="1556242"/>
            <a:ext cx="6000177" cy="2232855"/>
          </a:xfrm>
          <a:prstGeom prst="rect">
            <a:avLst/>
          </a:prstGeom>
        </p:spPr>
        <p:txBody>
          <a:bodyPr wrap="square">
            <a:spAutoFit/>
          </a:bodyPr>
          <a:lstStyle/>
          <a:p>
            <a:pPr>
              <a:lnSpc>
                <a:spcPct val="107000"/>
              </a:lnSpc>
            </a:pPr>
            <a:r>
              <a:rPr lang="en-GB" sz="2000" dirty="0" smtClean="0">
                <a:solidFill>
                  <a:srgbClr val="4E6A84"/>
                </a:solidFill>
                <a:latin typeface="Quicksand" panose="020B0604020202020204" charset="0"/>
                <a:ea typeface="Calibri" panose="020F0502020204030204" pitchFamily="34" charset="0"/>
                <a:cs typeface="Calibri" panose="020F0502020204030204" pitchFamily="34" charset="0"/>
              </a:rPr>
              <a:t>The journey is roughly </a:t>
            </a:r>
            <a:r>
              <a:rPr lang="en-GB" sz="2400" dirty="0" smtClean="0">
                <a:solidFill>
                  <a:srgbClr val="D78643"/>
                </a:solidFill>
                <a:latin typeface="Fredoka One" panose="020B0604020202020204" charset="0"/>
                <a:ea typeface="Calibri" panose="020F0502020204030204" pitchFamily="34" charset="0"/>
                <a:cs typeface="Calibri" panose="020F0502020204030204" pitchFamily="34" charset="0"/>
              </a:rPr>
              <a:t>29 miles </a:t>
            </a:r>
            <a:r>
              <a:rPr lang="en-GB" sz="2000" dirty="0" smtClean="0">
                <a:solidFill>
                  <a:srgbClr val="4E6A84"/>
                </a:solidFill>
                <a:latin typeface="Quicksand" panose="020B0604020202020204" charset="0"/>
                <a:ea typeface="Calibri" panose="020F0502020204030204" pitchFamily="34" charset="0"/>
                <a:cs typeface="Calibri" panose="020F0502020204030204" pitchFamily="34" charset="0"/>
              </a:rPr>
              <a:t>and a chaise and four can travel at between </a:t>
            </a:r>
            <a:r>
              <a:rPr lang="en-GB" sz="2400" dirty="0" smtClean="0">
                <a:solidFill>
                  <a:srgbClr val="D78643"/>
                </a:solidFill>
                <a:latin typeface="Fredoka One" panose="020B0604020202020204" charset="0"/>
                <a:ea typeface="Calibri" panose="020F0502020204030204" pitchFamily="34" charset="0"/>
                <a:cs typeface="Calibri" panose="020F0502020204030204" pitchFamily="34" charset="0"/>
              </a:rPr>
              <a:t>8 - 10 mph</a:t>
            </a:r>
            <a:r>
              <a:rPr lang="en-GB" sz="2000" dirty="0" smtClean="0">
                <a:solidFill>
                  <a:srgbClr val="4E6A84"/>
                </a:solidFill>
                <a:latin typeface="Quicksand" panose="020B0604020202020204" charset="0"/>
                <a:ea typeface="Calibri" panose="020F0502020204030204" pitchFamily="34" charset="0"/>
                <a:cs typeface="Calibri" panose="020F0502020204030204" pitchFamily="34" charset="0"/>
              </a:rPr>
              <a:t>. T</a:t>
            </a:r>
            <a:r>
              <a:rPr lang="en-GB" sz="2000" dirty="0" smtClean="0">
                <a:solidFill>
                  <a:srgbClr val="4E6A84"/>
                </a:solidFill>
                <a:latin typeface="Quicksand" panose="020B0604020202020204" charset="0"/>
                <a:ea typeface="Times New Roman" panose="02020603050405020304" pitchFamily="18" charset="0"/>
                <a:cs typeface="Calibri" panose="020F0502020204030204" pitchFamily="34" charset="0"/>
              </a:rPr>
              <a:t>aking </a:t>
            </a:r>
            <a:r>
              <a:rPr lang="en-GB" sz="2000" dirty="0">
                <a:solidFill>
                  <a:srgbClr val="4E6A84"/>
                </a:solidFill>
                <a:latin typeface="Quicksand" panose="020B0604020202020204" charset="0"/>
                <a:ea typeface="Times New Roman" panose="02020603050405020304" pitchFamily="18" charset="0"/>
                <a:cs typeface="Calibri" panose="020F0502020204030204" pitchFamily="34" charset="0"/>
              </a:rPr>
              <a:t>the hills into </a:t>
            </a:r>
            <a:r>
              <a:rPr lang="en-GB" sz="2000" dirty="0" smtClean="0">
                <a:solidFill>
                  <a:srgbClr val="4E6A84"/>
                </a:solidFill>
                <a:latin typeface="Quicksand" panose="020B0604020202020204" charset="0"/>
                <a:ea typeface="Times New Roman" panose="02020603050405020304" pitchFamily="18" charset="0"/>
                <a:cs typeface="Calibri" panose="020F0502020204030204" pitchFamily="34" charset="0"/>
              </a:rPr>
              <a:t>account, </a:t>
            </a:r>
            <a:r>
              <a:rPr lang="en-GB" sz="2000" dirty="0">
                <a:solidFill>
                  <a:srgbClr val="4E6A84"/>
                </a:solidFill>
                <a:latin typeface="Quicksand" panose="020B0604020202020204" charset="0"/>
                <a:ea typeface="Times New Roman" panose="02020603050405020304" pitchFamily="18" charset="0"/>
                <a:cs typeface="Calibri" panose="020F0502020204030204" pitchFamily="34" charset="0"/>
              </a:rPr>
              <a:t>we can estimate that their journey took them </a:t>
            </a:r>
            <a:r>
              <a:rPr lang="en-GB" sz="2400" dirty="0">
                <a:solidFill>
                  <a:srgbClr val="D78643"/>
                </a:solidFill>
                <a:latin typeface="Fredoka One" panose="020B0604020202020204" charset="0"/>
                <a:ea typeface="Times New Roman" panose="02020603050405020304" pitchFamily="18" charset="0"/>
                <a:cs typeface="Calibri" panose="020F0502020204030204" pitchFamily="34" charset="0"/>
              </a:rPr>
              <a:t>5 hours</a:t>
            </a:r>
            <a:r>
              <a:rPr lang="en-GB" sz="2000" dirty="0">
                <a:solidFill>
                  <a:srgbClr val="4E6A84"/>
                </a:solidFill>
                <a:latin typeface="Quicksand" panose="020B0604020202020204" charset="0"/>
                <a:ea typeface="Times New Roman" panose="02020603050405020304" pitchFamily="18" charset="0"/>
                <a:cs typeface="Calibri" panose="020F0502020204030204" pitchFamily="34" charset="0"/>
              </a:rPr>
              <a:t>, including resting time in Ruthin for the horses. </a:t>
            </a:r>
          </a:p>
          <a:p>
            <a:pPr>
              <a:lnSpc>
                <a:spcPct val="107000"/>
              </a:lnSpc>
              <a:spcAft>
                <a:spcPts val="0"/>
              </a:spcAft>
            </a:pPr>
            <a:endParaRPr lang="en-GB" b="1" dirty="0">
              <a:solidFill>
                <a:srgbClr val="4E6A84"/>
              </a:solidFill>
              <a:latin typeface="Quicksand" panose="020B0604020202020204" charset="0"/>
              <a:ea typeface="Calibri" panose="020F0502020204030204" pitchFamily="34" charset="0"/>
              <a:cs typeface="Times New Roman" panose="02020603050405020304" pitchFamily="18" charset="0"/>
            </a:endParaRPr>
          </a:p>
        </p:txBody>
      </p:sp>
      <p:sp>
        <p:nvSpPr>
          <p:cNvPr id="8" name="Rectangle 7"/>
          <p:cNvSpPr/>
          <p:nvPr/>
        </p:nvSpPr>
        <p:spPr>
          <a:xfrm>
            <a:off x="794323" y="572410"/>
            <a:ext cx="7329789" cy="706347"/>
          </a:xfrm>
          <a:prstGeom prst="rect">
            <a:avLst/>
          </a:prstGeom>
        </p:spPr>
        <p:txBody>
          <a:bodyPr wrap="square">
            <a:spAutoFit/>
          </a:bodyPr>
          <a:lstStyle/>
          <a:p>
            <a:pPr>
              <a:lnSpc>
                <a:spcPct val="107000"/>
              </a:lnSpc>
              <a:spcAft>
                <a:spcPts val="800"/>
              </a:spcAft>
            </a:pPr>
            <a:r>
              <a:rPr lang="en-GB" sz="4000" dirty="0" smtClean="0">
                <a:solidFill>
                  <a:srgbClr val="4E6A84"/>
                </a:solidFill>
                <a:latin typeface="Fredoka One" panose="02000000000000000000" pitchFamily="2" charset="77"/>
              </a:rPr>
              <a:t>Journey times</a:t>
            </a:r>
            <a:endParaRPr lang="en-GB" sz="4000" dirty="0">
              <a:solidFill>
                <a:srgbClr val="4E6A84"/>
              </a:solidFill>
              <a:latin typeface="Fredoka One" panose="02000000000000000000" pitchFamily="2" charset="77"/>
            </a:endParaRPr>
          </a:p>
        </p:txBody>
      </p:sp>
      <p:sp>
        <p:nvSpPr>
          <p:cNvPr id="3" name="Rectangle 2"/>
          <p:cNvSpPr/>
          <p:nvPr/>
        </p:nvSpPr>
        <p:spPr>
          <a:xfrm>
            <a:off x="794323" y="5103055"/>
            <a:ext cx="6000177" cy="1080296"/>
          </a:xfrm>
          <a:prstGeom prst="rect">
            <a:avLst/>
          </a:prstGeom>
        </p:spPr>
        <p:txBody>
          <a:bodyPr wrap="square">
            <a:spAutoFit/>
          </a:bodyPr>
          <a:lstStyle/>
          <a:p>
            <a:pPr>
              <a:lnSpc>
                <a:spcPct val="107000"/>
              </a:lnSpc>
              <a:spcAft>
                <a:spcPts val="0"/>
              </a:spcAft>
            </a:pPr>
            <a:r>
              <a:rPr lang="en-GB" sz="2000" b="1" dirty="0">
                <a:solidFill>
                  <a:srgbClr val="FFFFFF"/>
                </a:solidFill>
                <a:latin typeface="Quicksand" panose="020B0604020202020204" charset="0"/>
                <a:ea typeface="Times New Roman" panose="02020603050405020304" pitchFamily="18" charset="0"/>
                <a:cs typeface="Calibri" panose="020F0502020204030204" pitchFamily="34" charset="0"/>
              </a:rPr>
              <a:t>If the </a:t>
            </a:r>
            <a:r>
              <a:rPr lang="en-GB" sz="2000" b="1" dirty="0" smtClean="0">
                <a:solidFill>
                  <a:srgbClr val="FFFFFF"/>
                </a:solidFill>
                <a:latin typeface="Quicksand" panose="020B0604020202020204" charset="0"/>
                <a:ea typeface="Times New Roman" panose="02020603050405020304" pitchFamily="18" charset="0"/>
                <a:cs typeface="Calibri" panose="020F0502020204030204" pitchFamily="34" charset="0"/>
              </a:rPr>
              <a:t>Ladies of Llangollen </a:t>
            </a:r>
            <a:r>
              <a:rPr lang="en-GB" sz="2000" b="1" dirty="0">
                <a:solidFill>
                  <a:srgbClr val="FFFFFF"/>
                </a:solidFill>
                <a:latin typeface="Quicksand" panose="020B0604020202020204" charset="0"/>
                <a:ea typeface="Times New Roman" panose="02020603050405020304" pitchFamily="18" charset="0"/>
                <a:cs typeface="Calibri" panose="020F0502020204030204" pitchFamily="34" charset="0"/>
              </a:rPr>
              <a:t>had lived in the era of railway travel, would they have been able to make the same journey and would it be quicker? </a:t>
            </a:r>
            <a:endParaRPr lang="en-GB" sz="2000" b="1" dirty="0">
              <a:solidFill>
                <a:srgbClr val="FFFFFF"/>
              </a:solidFill>
              <a:latin typeface="Quicksand" panose="020B060402020202020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4" cstate="screen">
            <a:extLst>
              <a:ext uri="{BEBA8EAE-BF5A-486C-A8C5-ECC9F3942E4B}">
                <a14:imgProps xmlns:a14="http://schemas.microsoft.com/office/drawing/2010/main">
                  <a14:imgLayer r:embed="rId5">
                    <a14:imgEffect>
                      <a14:backgroundRemoval t="7422" b="89973" l="9942" r="98799">
                        <a14:foregroundMark x1="29205" y1="19540" x2="33596" y2="84580"/>
                        <a14:foregroundMark x1="20713" y1="85398" x2="23488" y2="81612"/>
                        <a14:foregroundMark x1="78376" y1="85671" x2="73405" y2="85792"/>
                        <a14:backgroundMark x1="19967" y1="46743" x2="19967" y2="46743"/>
                        <a14:backgroundMark x1="77092" y1="83641" x2="77092" y2="83641"/>
                      </a14:backgroundRemoval>
                    </a14:imgEffect>
                  </a14:imgLayer>
                </a14:imgProps>
              </a:ext>
              <a:ext uri="{28A0092B-C50C-407E-A947-70E740481C1C}">
                <a14:useLocalDpi xmlns:a14="http://schemas.microsoft.com/office/drawing/2010/main"/>
              </a:ext>
            </a:extLst>
          </a:blip>
          <a:stretch>
            <a:fillRect/>
          </a:stretch>
        </p:blipFill>
        <p:spPr>
          <a:xfrm>
            <a:off x="6354502" y="0"/>
            <a:ext cx="5837498" cy="7982429"/>
          </a:xfrm>
          <a:prstGeom prst="rect">
            <a:avLst/>
          </a:prstGeom>
        </p:spPr>
      </p:pic>
    </p:spTree>
    <p:extLst>
      <p:ext uri="{BB962C8B-B14F-4D97-AF65-F5344CB8AC3E}">
        <p14:creationId xmlns:p14="http://schemas.microsoft.com/office/powerpoint/2010/main" val="691134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B70BE0-8B72-7A42-889A-1034EAE0907D}"/>
              </a:ext>
            </a:extLst>
          </p:cNvPr>
          <p:cNvPicPr>
            <a:picLocks noChangeAspect="1"/>
          </p:cNvPicPr>
          <p:nvPr/>
        </p:nvPicPr>
        <p:blipFill>
          <a:blip r:embed="rId3"/>
          <a:stretch>
            <a:fillRect/>
          </a:stretch>
        </p:blipFill>
        <p:spPr>
          <a:xfrm>
            <a:off x="-1" y="3548226"/>
            <a:ext cx="12192001" cy="3309774"/>
          </a:xfrm>
          <a:prstGeom prst="rect">
            <a:avLst/>
          </a:prstGeom>
        </p:spPr>
      </p:pic>
      <p:grpSp>
        <p:nvGrpSpPr>
          <p:cNvPr id="9" name="Group 8">
            <a:extLst>
              <a:ext uri="{FF2B5EF4-FFF2-40B4-BE49-F238E27FC236}">
                <a16:creationId xmlns:a16="http://schemas.microsoft.com/office/drawing/2014/main" id="{1666C9C9-BB75-DE41-8738-A758AA257057}"/>
              </a:ext>
            </a:extLst>
          </p:cNvPr>
          <p:cNvGrpSpPr/>
          <p:nvPr/>
        </p:nvGrpSpPr>
        <p:grpSpPr>
          <a:xfrm>
            <a:off x="799935" y="442838"/>
            <a:ext cx="5661023" cy="7365657"/>
            <a:chOff x="3659764" y="708510"/>
            <a:chExt cx="5509044" cy="7189165"/>
          </a:xfrm>
        </p:grpSpPr>
        <p:pic>
          <p:nvPicPr>
            <p:cNvPr id="10" name="Graphic 15">
              <a:extLst>
                <a:ext uri="{FF2B5EF4-FFF2-40B4-BE49-F238E27FC236}">
                  <a16:creationId xmlns:a16="http://schemas.microsoft.com/office/drawing/2014/main" id="{70DECD5C-B59C-E04A-892E-A8B040A2C94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flipH="1">
              <a:off x="3659764" y="708510"/>
              <a:ext cx="5509044" cy="7189165"/>
            </a:xfrm>
            <a:prstGeom prst="rect">
              <a:avLst/>
            </a:prstGeom>
          </p:spPr>
        </p:pic>
        <p:sp>
          <p:nvSpPr>
            <p:cNvPr id="11" name="TextBox 10">
              <a:extLst>
                <a:ext uri="{FF2B5EF4-FFF2-40B4-BE49-F238E27FC236}">
                  <a16:creationId xmlns:a16="http://schemas.microsoft.com/office/drawing/2014/main" id="{F9FF5F7C-CCAB-E64F-BBBE-C66A0B918794}"/>
                </a:ext>
              </a:extLst>
            </p:cNvPr>
            <p:cNvSpPr txBox="1"/>
            <p:nvPr/>
          </p:nvSpPr>
          <p:spPr>
            <a:xfrm>
              <a:off x="4150717" y="3583944"/>
              <a:ext cx="4663877" cy="2613495"/>
            </a:xfrm>
            <a:prstGeom prst="rect">
              <a:avLst/>
            </a:prstGeom>
            <a:noFill/>
          </p:spPr>
          <p:txBody>
            <a:bodyPr wrap="square" rtlCol="0">
              <a:spAutoFit/>
            </a:bodyPr>
            <a:lstStyle/>
            <a:p>
              <a:r>
                <a:rPr lang="en-GB" sz="2400" dirty="0" smtClean="0">
                  <a:solidFill>
                    <a:srgbClr val="FFFFFF"/>
                  </a:solidFill>
                  <a:latin typeface="Fredoka One" panose="020B0604020202020204" charset="0"/>
                </a:rPr>
                <a:t>Look at the </a:t>
              </a:r>
              <a:r>
                <a:rPr lang="en-GB" sz="2400" dirty="0">
                  <a:solidFill>
                    <a:srgbClr val="FFFFFF"/>
                  </a:solidFill>
                  <a:latin typeface="Fredoka One" panose="020B0604020202020204" charset="0"/>
                </a:rPr>
                <a:t>copy of Bradshaw's 1887 railway </a:t>
              </a:r>
              <a:r>
                <a:rPr lang="en-GB" sz="2400" dirty="0" smtClean="0">
                  <a:solidFill>
                    <a:srgbClr val="FFFFFF"/>
                  </a:solidFill>
                  <a:latin typeface="Fredoka One" panose="020B0604020202020204" charset="0"/>
                </a:rPr>
                <a:t>times</a:t>
              </a:r>
              <a:r>
                <a:rPr lang="en-GB" sz="2000" dirty="0" smtClean="0">
                  <a:solidFill>
                    <a:srgbClr val="FFFFFF"/>
                  </a:solidFill>
                  <a:latin typeface="Quicksand" panose="020B0604020202020204" charset="0"/>
                </a:rPr>
                <a:t>.</a:t>
              </a:r>
            </a:p>
            <a:p>
              <a:endParaRPr lang="en-GB" sz="2000" dirty="0">
                <a:solidFill>
                  <a:srgbClr val="FFFFFF"/>
                </a:solidFill>
                <a:latin typeface="Quicksand" panose="020B0604020202020204" charset="0"/>
              </a:endParaRPr>
            </a:p>
            <a:p>
              <a:pPr marL="342900" indent="-342900">
                <a:buFont typeface="Arial" panose="020B0604020202020204" pitchFamily="34" charset="0"/>
                <a:buChar char="•"/>
              </a:pPr>
              <a:r>
                <a:rPr lang="en-GB" sz="2000" dirty="0">
                  <a:solidFill>
                    <a:srgbClr val="FFFFFF"/>
                  </a:solidFill>
                  <a:latin typeface="Quicksand" panose="020B0604020202020204" charset="0"/>
                </a:rPr>
                <a:t>Do you recognise any of the place names? </a:t>
              </a:r>
              <a:endParaRPr lang="en-GB" sz="2000" dirty="0" smtClean="0">
                <a:solidFill>
                  <a:srgbClr val="FFFFFF"/>
                </a:solidFill>
                <a:latin typeface="Quicksand" panose="020B0604020202020204" charset="0"/>
              </a:endParaRPr>
            </a:p>
            <a:p>
              <a:pPr marL="342900" indent="-342900">
                <a:buFont typeface="Arial" panose="020B0604020202020204" pitchFamily="34" charset="0"/>
                <a:buChar char="•"/>
              </a:pPr>
              <a:endParaRPr lang="en-GB" sz="2000" dirty="0">
                <a:solidFill>
                  <a:srgbClr val="FFFFFF"/>
                </a:solidFill>
                <a:latin typeface="Quicksand" panose="020B0604020202020204" charset="0"/>
              </a:endParaRPr>
            </a:p>
            <a:p>
              <a:pPr marL="342900" indent="-342900">
                <a:buFont typeface="Arial" panose="020B0604020202020204" pitchFamily="34" charset="0"/>
                <a:buChar char="•"/>
              </a:pPr>
              <a:r>
                <a:rPr lang="en-GB" sz="2000" dirty="0">
                  <a:solidFill>
                    <a:srgbClr val="FFFFFF"/>
                  </a:solidFill>
                  <a:latin typeface="Quicksand" panose="020B0604020202020204" charset="0"/>
                </a:rPr>
                <a:t>Do all the places still have railway stations </a:t>
              </a:r>
              <a:r>
                <a:rPr lang="en-GB" sz="2000" dirty="0" smtClean="0">
                  <a:solidFill>
                    <a:srgbClr val="FFFFFF"/>
                  </a:solidFill>
                  <a:latin typeface="Quicksand" panose="020B0604020202020204" charset="0"/>
                </a:rPr>
                <a:t>today?</a:t>
              </a:r>
              <a:endParaRPr lang="en-US" sz="2400" dirty="0">
                <a:solidFill>
                  <a:srgbClr val="FFFFFF"/>
                </a:solidFill>
                <a:latin typeface="Quicksand" panose="020B0604020202020204" charset="0"/>
              </a:endParaRPr>
            </a:p>
          </p:txBody>
        </p:sp>
      </p:grpSp>
      <p:grpSp>
        <p:nvGrpSpPr>
          <p:cNvPr id="8" name="Group 7"/>
          <p:cNvGrpSpPr/>
          <p:nvPr/>
        </p:nvGrpSpPr>
        <p:grpSpPr>
          <a:xfrm>
            <a:off x="938500" y="1401977"/>
            <a:ext cx="4910584" cy="1590519"/>
            <a:chOff x="1095331" y="4415336"/>
            <a:chExt cx="4557974" cy="1523958"/>
          </a:xfrm>
        </p:grpSpPr>
        <p:sp>
          <p:nvSpPr>
            <p:cNvPr id="12" name="tab">
              <a:hlinkClick r:id="rId6"/>
              <a:hlinkHover r:id="" action="ppaction://noaction" highlightClick="1"/>
              <a:extLst>
                <a:ext uri="{FF2B5EF4-FFF2-40B4-BE49-F238E27FC236}">
                  <a16:creationId xmlns:a16="http://schemas.microsoft.com/office/drawing/2014/main" id="{5892CCC1-E28C-1046-A60C-74891DCE1820}"/>
                </a:ext>
              </a:extLst>
            </p:cNvPr>
            <p:cNvSpPr/>
            <p:nvPr/>
          </p:nvSpPr>
          <p:spPr>
            <a:xfrm rot="10800000">
              <a:off x="1620967" y="4837688"/>
              <a:ext cx="4032338" cy="1101606"/>
            </a:xfrm>
            <a:prstGeom prst="roundRect">
              <a:avLst>
                <a:gd name="adj" fmla="val 33750"/>
              </a:avLst>
            </a:prstGeom>
            <a:solidFill>
              <a:srgbClr val="4E6A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AB8DE"/>
                </a:solidFill>
              </a:endParaRPr>
            </a:p>
          </p:txBody>
        </p:sp>
        <p:sp>
          <p:nvSpPr>
            <p:cNvPr id="13" name="TextBox 12">
              <a:extLst>
                <a:ext uri="{FF2B5EF4-FFF2-40B4-BE49-F238E27FC236}">
                  <a16:creationId xmlns:a16="http://schemas.microsoft.com/office/drawing/2014/main" id="{6BD39C7C-2A28-6747-8C82-DDBBF1808F9E}"/>
                </a:ext>
              </a:extLst>
            </p:cNvPr>
            <p:cNvSpPr txBox="1"/>
            <p:nvPr/>
          </p:nvSpPr>
          <p:spPr>
            <a:xfrm>
              <a:off x="1932230" y="4990380"/>
              <a:ext cx="3452987" cy="796221"/>
            </a:xfrm>
            <a:prstGeom prst="rect">
              <a:avLst/>
            </a:prstGeom>
            <a:noFill/>
          </p:spPr>
          <p:txBody>
            <a:bodyPr wrap="square" rtlCol="0">
              <a:spAutoFit/>
            </a:bodyPr>
            <a:lstStyle/>
            <a:p>
              <a:pPr algn="ctr"/>
              <a:r>
                <a:rPr lang="en-GB" sz="2400" dirty="0">
                  <a:solidFill>
                    <a:srgbClr val="FFFFFF"/>
                  </a:solidFill>
                  <a:latin typeface="Fredoka One" panose="020B0604020202020204" charset="0"/>
                </a:rPr>
                <a:t>Bradshaw's railway guide 1887</a:t>
              </a:r>
            </a:p>
          </p:txBody>
        </p:sp>
        <p:sp>
          <p:nvSpPr>
            <p:cNvPr id="14" name="tab">
              <a:hlinkClick r:id="rId6"/>
              <a:hlinkHover r:id="" action="ppaction://noaction" highlightClick="1"/>
              <a:extLst>
                <a:ext uri="{FF2B5EF4-FFF2-40B4-BE49-F238E27FC236}">
                  <a16:creationId xmlns:a16="http://schemas.microsoft.com/office/drawing/2014/main" id="{5892CCC1-E28C-1046-A60C-74891DCE1820}"/>
                </a:ext>
              </a:extLst>
            </p:cNvPr>
            <p:cNvSpPr/>
            <p:nvPr/>
          </p:nvSpPr>
          <p:spPr>
            <a:xfrm rot="9865933">
              <a:off x="1400711" y="4415336"/>
              <a:ext cx="1554432" cy="606518"/>
            </a:xfrm>
            <a:prstGeom prst="roundRect">
              <a:avLst>
                <a:gd name="adj" fmla="val 33750"/>
              </a:avLst>
            </a:prstGeom>
            <a:solidFill>
              <a:srgbClr val="9FB7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AB8DE"/>
                </a:solidFill>
              </a:endParaRPr>
            </a:p>
          </p:txBody>
        </p:sp>
        <p:sp>
          <p:nvSpPr>
            <p:cNvPr id="15" name="TextBox 14">
              <a:extLst>
                <a:ext uri="{FF2B5EF4-FFF2-40B4-BE49-F238E27FC236}">
                  <a16:creationId xmlns:a16="http://schemas.microsoft.com/office/drawing/2014/main" id="{6BD39C7C-2A28-6747-8C82-DDBBF1808F9E}"/>
                </a:ext>
              </a:extLst>
            </p:cNvPr>
            <p:cNvSpPr txBox="1"/>
            <p:nvPr/>
          </p:nvSpPr>
          <p:spPr>
            <a:xfrm rot="20672902">
              <a:off x="1095331" y="4487156"/>
              <a:ext cx="2165427" cy="501324"/>
            </a:xfrm>
            <a:prstGeom prst="rect">
              <a:avLst/>
            </a:prstGeom>
            <a:noFill/>
          </p:spPr>
          <p:txBody>
            <a:bodyPr wrap="square" rtlCol="0">
              <a:spAutoFit/>
            </a:bodyPr>
            <a:lstStyle/>
            <a:p>
              <a:pPr algn="ctr"/>
              <a:r>
                <a:rPr lang="en-GB" sz="2800" dirty="0" smtClean="0">
                  <a:solidFill>
                    <a:srgbClr val="FFFFFF"/>
                  </a:solidFill>
                  <a:latin typeface="Fredoka One" panose="020B0604020202020204" charset="0"/>
                </a:rPr>
                <a:t>Link</a:t>
              </a:r>
              <a:endParaRPr lang="en-US" sz="2800" dirty="0">
                <a:solidFill>
                  <a:srgbClr val="FFFFFF"/>
                </a:solidFill>
                <a:latin typeface="Quicksand" pitchFamily="2" charset="77"/>
              </a:endParaRPr>
            </a:p>
          </p:txBody>
        </p:sp>
      </p:grpSp>
      <p:pic>
        <p:nvPicPr>
          <p:cNvPr id="3" name="Picture 2"/>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004062" y="442838"/>
            <a:ext cx="4435813" cy="6003758"/>
          </a:xfrm>
          <a:prstGeom prst="rect">
            <a:avLst/>
          </a:prstGeom>
        </p:spPr>
      </p:pic>
      <p:pic>
        <p:nvPicPr>
          <p:cNvPr id="17" name="Picture 16"/>
          <p:cNvPicPr>
            <a:picLocks noChangeAspect="1"/>
          </p:cNvPicPr>
          <p:nvPr/>
        </p:nvPicPr>
        <p:blipFill>
          <a:blip r:embed="rId8" cstate="screen">
            <a:extLst>
              <a:ext uri="{BEBA8EAE-BF5A-486C-A8C5-ECC9F3942E4B}">
                <a14:imgProps xmlns:a14="http://schemas.microsoft.com/office/drawing/2010/main">
                  <a14:imgLayer r:embed="rId9">
                    <a14:imgEffect>
                      <a14:backgroundRemoval t="7422" b="89973" l="9942" r="98799">
                        <a14:foregroundMark x1="29205" y1="19540" x2="33596" y2="84580"/>
                        <a14:foregroundMark x1="20713" y1="85398" x2="23488" y2="81612"/>
                        <a14:foregroundMark x1="78376" y1="85671" x2="73405" y2="85792"/>
                        <a14:backgroundMark x1="19967" y1="46743" x2="19967" y2="46743"/>
                        <a14:backgroundMark x1="77092" y1="83641" x2="77092" y2="83641"/>
                      </a14:backgroundRemoval>
                    </a14:imgEffect>
                  </a14:imgLayer>
                </a14:imgProps>
              </a:ext>
              <a:ext uri="{28A0092B-C50C-407E-A947-70E740481C1C}">
                <a14:useLocalDpi xmlns:a14="http://schemas.microsoft.com/office/drawing/2010/main"/>
              </a:ext>
            </a:extLst>
          </a:blip>
          <a:stretch>
            <a:fillRect/>
          </a:stretch>
        </p:blipFill>
        <p:spPr>
          <a:xfrm>
            <a:off x="8532219" y="3090131"/>
            <a:ext cx="3843731" cy="5256072"/>
          </a:xfrm>
          <a:prstGeom prst="rect">
            <a:avLst/>
          </a:prstGeom>
        </p:spPr>
      </p:pic>
    </p:spTree>
    <p:extLst>
      <p:ext uri="{BB962C8B-B14F-4D97-AF65-F5344CB8AC3E}">
        <p14:creationId xmlns:p14="http://schemas.microsoft.com/office/powerpoint/2010/main" val="766164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1+#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B70BE0-8B72-7A42-889A-1034EAE0907D}"/>
              </a:ext>
            </a:extLst>
          </p:cNvPr>
          <p:cNvPicPr>
            <a:picLocks noChangeAspect="1"/>
          </p:cNvPicPr>
          <p:nvPr/>
        </p:nvPicPr>
        <p:blipFill>
          <a:blip r:embed="rId3"/>
          <a:stretch>
            <a:fillRect/>
          </a:stretch>
        </p:blipFill>
        <p:spPr>
          <a:xfrm>
            <a:off x="7991" y="3982453"/>
            <a:ext cx="12192001" cy="2875547"/>
          </a:xfrm>
          <a:prstGeom prst="rect">
            <a:avLst/>
          </a:prstGeom>
        </p:spPr>
      </p:pic>
      <p:sp>
        <p:nvSpPr>
          <p:cNvPr id="2" name="Rectangle 1"/>
          <p:cNvSpPr/>
          <p:nvPr/>
        </p:nvSpPr>
        <p:spPr>
          <a:xfrm>
            <a:off x="794324" y="1556241"/>
            <a:ext cx="4824424" cy="2646878"/>
          </a:xfrm>
          <a:prstGeom prst="rect">
            <a:avLst/>
          </a:prstGeom>
        </p:spPr>
        <p:txBody>
          <a:bodyPr wrap="square">
            <a:spAutoFit/>
          </a:bodyPr>
          <a:lstStyle/>
          <a:p>
            <a:r>
              <a:rPr lang="en-GB" b="1" dirty="0">
                <a:solidFill>
                  <a:srgbClr val="D78643"/>
                </a:solidFill>
                <a:latin typeface="Quicksand" panose="020B0604020202020204" charset="0"/>
              </a:rPr>
              <a:t>On the Vale of Clwyd railway </a:t>
            </a:r>
            <a:r>
              <a:rPr lang="en-GB" b="1" dirty="0" smtClean="0">
                <a:solidFill>
                  <a:srgbClr val="D78643"/>
                </a:solidFill>
                <a:latin typeface="Quicksand" panose="020B0604020202020204" charset="0"/>
              </a:rPr>
              <a:t>line, there </a:t>
            </a:r>
            <a:r>
              <a:rPr lang="en-GB" b="1" dirty="0">
                <a:solidFill>
                  <a:srgbClr val="D78643"/>
                </a:solidFill>
                <a:latin typeface="Quicksand" panose="020B0604020202020204" charset="0"/>
              </a:rPr>
              <a:t>were only 4 trains a day between Corwen and Denbigh on a weekday in 1895. </a:t>
            </a:r>
            <a:endParaRPr lang="en-GB" b="1" dirty="0" smtClean="0">
              <a:solidFill>
                <a:srgbClr val="D78643"/>
              </a:solidFill>
              <a:latin typeface="Quicksand" panose="020B0604020202020204" charset="0"/>
            </a:endParaRPr>
          </a:p>
          <a:p>
            <a:endParaRPr lang="en-GB" dirty="0">
              <a:solidFill>
                <a:srgbClr val="4E6A84"/>
              </a:solidFill>
              <a:latin typeface="Quicksand" panose="020B0604020202020204" charset="0"/>
            </a:endParaRPr>
          </a:p>
          <a:p>
            <a:r>
              <a:rPr lang="en-GB" dirty="0" smtClean="0">
                <a:solidFill>
                  <a:srgbClr val="4E6A84"/>
                </a:solidFill>
                <a:latin typeface="Quicksand" panose="020B0604020202020204" charset="0"/>
              </a:rPr>
              <a:t>For the Ladies of Llangollen’s journey, </a:t>
            </a:r>
            <a:r>
              <a:rPr lang="en-GB" dirty="0">
                <a:solidFill>
                  <a:srgbClr val="4E6A84"/>
                </a:solidFill>
                <a:latin typeface="Quicksand" panose="020B0604020202020204" charset="0"/>
              </a:rPr>
              <a:t>train changes would have to be made at </a:t>
            </a:r>
            <a:r>
              <a:rPr lang="en-GB" sz="2000" dirty="0" smtClean="0">
                <a:solidFill>
                  <a:srgbClr val="4E6A84"/>
                </a:solidFill>
                <a:latin typeface="Fredoka One" panose="020B0604020202020204" charset="0"/>
              </a:rPr>
              <a:t>Corwen</a:t>
            </a:r>
            <a:r>
              <a:rPr lang="en-GB" dirty="0" smtClean="0">
                <a:solidFill>
                  <a:srgbClr val="4E6A84"/>
                </a:solidFill>
                <a:latin typeface="Quicksand" panose="020B0604020202020204" charset="0"/>
              </a:rPr>
              <a:t> (on </a:t>
            </a:r>
            <a:r>
              <a:rPr lang="en-GB" dirty="0">
                <a:solidFill>
                  <a:srgbClr val="4E6A84"/>
                </a:solidFill>
                <a:latin typeface="Quicksand" panose="020B0604020202020204" charset="0"/>
              </a:rPr>
              <a:t>the Llangollen to </a:t>
            </a:r>
            <a:r>
              <a:rPr lang="en-GB" dirty="0" err="1">
                <a:solidFill>
                  <a:srgbClr val="4E6A84"/>
                </a:solidFill>
                <a:latin typeface="Quicksand" panose="020B0604020202020204" charset="0"/>
              </a:rPr>
              <a:t>Barmouth</a:t>
            </a:r>
            <a:r>
              <a:rPr lang="en-GB" dirty="0">
                <a:solidFill>
                  <a:srgbClr val="4E6A84"/>
                </a:solidFill>
                <a:latin typeface="Quicksand" panose="020B0604020202020204" charset="0"/>
              </a:rPr>
              <a:t> train </a:t>
            </a:r>
            <a:r>
              <a:rPr lang="en-GB" dirty="0" smtClean="0">
                <a:solidFill>
                  <a:srgbClr val="4E6A84"/>
                </a:solidFill>
                <a:latin typeface="Quicksand" panose="020B0604020202020204" charset="0"/>
              </a:rPr>
              <a:t>line) </a:t>
            </a:r>
            <a:r>
              <a:rPr lang="en-GB" dirty="0">
                <a:solidFill>
                  <a:srgbClr val="4E6A84"/>
                </a:solidFill>
                <a:latin typeface="Quicksand" panose="020B0604020202020204" charset="0"/>
              </a:rPr>
              <a:t>and at </a:t>
            </a:r>
            <a:r>
              <a:rPr lang="en-GB" sz="2000" dirty="0">
                <a:solidFill>
                  <a:srgbClr val="4E6A84"/>
                </a:solidFill>
                <a:latin typeface="Fredoka One" panose="020B0604020202020204" charset="0"/>
              </a:rPr>
              <a:t>Denbigh</a:t>
            </a:r>
            <a:r>
              <a:rPr lang="en-GB" dirty="0">
                <a:solidFill>
                  <a:srgbClr val="4E6A84"/>
                </a:solidFill>
                <a:latin typeface="Quicksand" panose="020B0604020202020204" charset="0"/>
              </a:rPr>
              <a:t> to get to St Asaph on the Rhyl line. </a:t>
            </a:r>
            <a:endParaRPr lang="en-GB" dirty="0" smtClean="0">
              <a:solidFill>
                <a:srgbClr val="4E6A84"/>
              </a:solidFill>
              <a:latin typeface="Quicksand" panose="020B0604020202020204" charset="0"/>
            </a:endParaRPr>
          </a:p>
        </p:txBody>
      </p:sp>
      <p:sp>
        <p:nvSpPr>
          <p:cNvPr id="8" name="Rectangle 7"/>
          <p:cNvSpPr/>
          <p:nvPr/>
        </p:nvSpPr>
        <p:spPr>
          <a:xfrm>
            <a:off x="794323" y="572410"/>
            <a:ext cx="7329789" cy="706347"/>
          </a:xfrm>
          <a:prstGeom prst="rect">
            <a:avLst/>
          </a:prstGeom>
        </p:spPr>
        <p:txBody>
          <a:bodyPr wrap="square">
            <a:spAutoFit/>
          </a:bodyPr>
          <a:lstStyle/>
          <a:p>
            <a:pPr>
              <a:lnSpc>
                <a:spcPct val="107000"/>
              </a:lnSpc>
              <a:spcAft>
                <a:spcPts val="800"/>
              </a:spcAft>
            </a:pPr>
            <a:r>
              <a:rPr lang="en-GB" sz="4000" dirty="0" smtClean="0">
                <a:solidFill>
                  <a:srgbClr val="4E6A84"/>
                </a:solidFill>
                <a:latin typeface="Fredoka One" panose="02000000000000000000" pitchFamily="2" charset="77"/>
              </a:rPr>
              <a:t>Journey times</a:t>
            </a:r>
            <a:endParaRPr lang="en-GB" sz="4000" dirty="0">
              <a:solidFill>
                <a:srgbClr val="4E6A84"/>
              </a:solidFill>
              <a:latin typeface="Fredoka One" panose="02000000000000000000" pitchFamily="2" charset="77"/>
            </a:endParaRPr>
          </a:p>
        </p:txBody>
      </p:sp>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6170653" y="202881"/>
            <a:ext cx="5730921" cy="5720020"/>
          </a:xfrm>
          <a:prstGeom prst="rect">
            <a:avLst/>
          </a:prstGeom>
        </p:spPr>
      </p:pic>
      <p:sp>
        <p:nvSpPr>
          <p:cNvPr id="3" name="Rectangle 2"/>
          <p:cNvSpPr/>
          <p:nvPr/>
        </p:nvSpPr>
        <p:spPr>
          <a:xfrm>
            <a:off x="6583673" y="1214421"/>
            <a:ext cx="5203187" cy="3046988"/>
          </a:xfrm>
          <a:prstGeom prst="rect">
            <a:avLst/>
          </a:prstGeom>
        </p:spPr>
        <p:txBody>
          <a:bodyPr wrap="square">
            <a:spAutoFit/>
          </a:bodyPr>
          <a:lstStyle/>
          <a:p>
            <a:pPr algn="ctr"/>
            <a:r>
              <a:rPr lang="en-GB" sz="2000" dirty="0">
                <a:solidFill>
                  <a:srgbClr val="4E6A84"/>
                </a:solidFill>
                <a:latin typeface="Quicksand" panose="020B0604020202020204" charset="0"/>
              </a:rPr>
              <a:t> </a:t>
            </a:r>
            <a:r>
              <a:rPr lang="en-GB" sz="2000" dirty="0" smtClean="0">
                <a:solidFill>
                  <a:srgbClr val="4E6A84"/>
                </a:solidFill>
                <a:latin typeface="Quicksand" panose="020B0604020202020204" charset="0"/>
              </a:rPr>
              <a:t>Using </a:t>
            </a:r>
            <a:r>
              <a:rPr lang="en-GB" sz="2000" dirty="0">
                <a:solidFill>
                  <a:srgbClr val="4E6A84"/>
                </a:solidFill>
                <a:latin typeface="Quicksand" panose="020B0604020202020204" charset="0"/>
              </a:rPr>
              <a:t>the timetable this </a:t>
            </a:r>
            <a:r>
              <a:rPr lang="en-GB" sz="2000" dirty="0" smtClean="0">
                <a:solidFill>
                  <a:srgbClr val="4E6A84"/>
                </a:solidFill>
                <a:latin typeface="Quicksand" panose="020B0604020202020204" charset="0"/>
              </a:rPr>
              <a:t>is </a:t>
            </a:r>
            <a:r>
              <a:rPr lang="en-GB" sz="2000" dirty="0">
                <a:solidFill>
                  <a:srgbClr val="4E6A84"/>
                </a:solidFill>
                <a:latin typeface="Quicksand" panose="020B0604020202020204" charset="0"/>
              </a:rPr>
              <a:t>the </a:t>
            </a:r>
            <a:endParaRPr lang="en-GB" sz="2000" dirty="0" smtClean="0">
              <a:solidFill>
                <a:srgbClr val="4E6A84"/>
              </a:solidFill>
              <a:latin typeface="Quicksand" panose="020B0604020202020204" charset="0"/>
            </a:endParaRPr>
          </a:p>
          <a:p>
            <a:pPr algn="ctr"/>
            <a:r>
              <a:rPr lang="en-GB" sz="2000" dirty="0" smtClean="0">
                <a:solidFill>
                  <a:srgbClr val="4E6A84"/>
                </a:solidFill>
                <a:latin typeface="Quicksand" panose="020B0604020202020204" charset="0"/>
              </a:rPr>
              <a:t>earliest </a:t>
            </a:r>
            <a:r>
              <a:rPr lang="en-GB" sz="2000" dirty="0">
                <a:solidFill>
                  <a:srgbClr val="4E6A84"/>
                </a:solidFill>
                <a:latin typeface="Quicksand" panose="020B0604020202020204" charset="0"/>
              </a:rPr>
              <a:t>journey we can plan for </a:t>
            </a:r>
            <a:r>
              <a:rPr lang="en-GB" sz="2000" dirty="0" smtClean="0">
                <a:solidFill>
                  <a:srgbClr val="4E6A84"/>
                </a:solidFill>
                <a:latin typeface="Quicksand" panose="020B0604020202020204" charset="0"/>
              </a:rPr>
              <a:t>our route:</a:t>
            </a:r>
            <a:endParaRPr lang="en-GB" sz="2000" dirty="0">
              <a:solidFill>
                <a:srgbClr val="4E6A84"/>
              </a:solidFill>
              <a:latin typeface="Quicksand" panose="020B0604020202020204" charset="0"/>
            </a:endParaRPr>
          </a:p>
          <a:p>
            <a:endParaRPr lang="en-GB" dirty="0" smtClean="0">
              <a:solidFill>
                <a:srgbClr val="4E6A84"/>
              </a:solidFill>
              <a:latin typeface="Quicksand" panose="020B0604020202020204" charset="0"/>
            </a:endParaRPr>
          </a:p>
          <a:p>
            <a:pPr marL="342900" indent="-342900">
              <a:buFont typeface="Arial" panose="020B0604020202020204" pitchFamily="34" charset="0"/>
              <a:buChar char="•"/>
            </a:pPr>
            <a:r>
              <a:rPr lang="en-GB" sz="2400" dirty="0" smtClean="0">
                <a:solidFill>
                  <a:srgbClr val="4E6A84"/>
                </a:solidFill>
                <a:latin typeface="Fredoka One" panose="020B0604020202020204" charset="0"/>
              </a:rPr>
              <a:t>Depart</a:t>
            </a:r>
            <a:r>
              <a:rPr lang="en-GB" sz="2000" dirty="0" smtClean="0">
                <a:solidFill>
                  <a:srgbClr val="4E6A84"/>
                </a:solidFill>
                <a:latin typeface="Quicksand" panose="020B0604020202020204" charset="0"/>
              </a:rPr>
              <a:t> from </a:t>
            </a:r>
            <a:r>
              <a:rPr lang="en-GB" sz="2000" dirty="0">
                <a:solidFill>
                  <a:srgbClr val="4E6A84"/>
                </a:solidFill>
                <a:latin typeface="Quicksand" panose="020B0604020202020204" charset="0"/>
              </a:rPr>
              <a:t>Llangollen at </a:t>
            </a:r>
            <a:r>
              <a:rPr lang="en-GB" sz="2000" dirty="0" smtClean="0">
                <a:solidFill>
                  <a:srgbClr val="4E6A84"/>
                </a:solidFill>
                <a:latin typeface="Quicksand" panose="020B0604020202020204" charset="0"/>
              </a:rPr>
              <a:t>10:00</a:t>
            </a:r>
            <a:r>
              <a:rPr lang="en-GB" sz="2000" dirty="0">
                <a:solidFill>
                  <a:srgbClr val="4E6A84"/>
                </a:solidFill>
                <a:latin typeface="Quicksand" panose="020B0604020202020204" charset="0"/>
              </a:rPr>
              <a:t> </a:t>
            </a:r>
          </a:p>
          <a:p>
            <a:pPr marL="342900" indent="-342900">
              <a:buFont typeface="Arial" panose="020B0604020202020204" pitchFamily="34" charset="0"/>
              <a:buChar char="•"/>
            </a:pPr>
            <a:r>
              <a:rPr lang="en-GB" sz="2400" dirty="0" smtClean="0">
                <a:solidFill>
                  <a:srgbClr val="4E6A84"/>
                </a:solidFill>
                <a:latin typeface="Fredoka One" panose="020B0604020202020204" charset="0"/>
              </a:rPr>
              <a:t>Arrive</a:t>
            </a:r>
            <a:r>
              <a:rPr lang="en-GB" sz="2000" dirty="0" smtClean="0">
                <a:solidFill>
                  <a:srgbClr val="4E6A84"/>
                </a:solidFill>
                <a:latin typeface="Quicksand" panose="020B0604020202020204" charset="0"/>
              </a:rPr>
              <a:t> at </a:t>
            </a:r>
            <a:r>
              <a:rPr lang="en-GB" sz="2000" dirty="0">
                <a:solidFill>
                  <a:srgbClr val="4E6A84"/>
                </a:solidFill>
                <a:latin typeface="Quicksand" panose="020B0604020202020204" charset="0"/>
              </a:rPr>
              <a:t>Corwen and take </a:t>
            </a:r>
            <a:r>
              <a:rPr lang="en-GB" sz="2000" dirty="0" smtClean="0">
                <a:solidFill>
                  <a:srgbClr val="4E6A84"/>
                </a:solidFill>
                <a:latin typeface="Quicksand" panose="020B0604020202020204" charset="0"/>
              </a:rPr>
              <a:t>the 10:30 </a:t>
            </a:r>
            <a:r>
              <a:rPr lang="en-GB" sz="2000" dirty="0">
                <a:solidFill>
                  <a:srgbClr val="4E6A84"/>
                </a:solidFill>
                <a:latin typeface="Quicksand" panose="020B0604020202020204" charset="0"/>
              </a:rPr>
              <a:t>train to Denbigh </a:t>
            </a:r>
            <a:r>
              <a:rPr lang="en-GB" sz="2000" dirty="0" smtClean="0">
                <a:solidFill>
                  <a:srgbClr val="4E6A84"/>
                </a:solidFill>
                <a:latin typeface="Quicksand" panose="020B0604020202020204" charset="0"/>
              </a:rPr>
              <a:t>arriving </a:t>
            </a:r>
            <a:r>
              <a:rPr lang="en-GB" sz="2000" dirty="0">
                <a:solidFill>
                  <a:srgbClr val="4E6A84"/>
                </a:solidFill>
                <a:latin typeface="Quicksand" panose="020B0604020202020204" charset="0"/>
              </a:rPr>
              <a:t>at </a:t>
            </a:r>
            <a:r>
              <a:rPr lang="en-GB" sz="2000" dirty="0" smtClean="0">
                <a:solidFill>
                  <a:srgbClr val="4E6A84"/>
                </a:solidFill>
                <a:latin typeface="Quicksand" panose="020B0604020202020204" charset="0"/>
              </a:rPr>
              <a:t>11:22</a:t>
            </a:r>
            <a:endParaRPr lang="en-GB" sz="2000" dirty="0">
              <a:solidFill>
                <a:srgbClr val="4E6A84"/>
              </a:solidFill>
              <a:latin typeface="Quicksand" panose="020B0604020202020204" charset="0"/>
            </a:endParaRPr>
          </a:p>
          <a:p>
            <a:pPr marL="342900" indent="-342900">
              <a:buFont typeface="Arial" panose="020B0604020202020204" pitchFamily="34" charset="0"/>
              <a:buChar char="•"/>
            </a:pPr>
            <a:r>
              <a:rPr lang="en-GB" sz="2400" dirty="0">
                <a:solidFill>
                  <a:srgbClr val="4E6A84"/>
                </a:solidFill>
                <a:latin typeface="Fredoka One" panose="020B0604020202020204" charset="0"/>
              </a:rPr>
              <a:t>Depart</a:t>
            </a:r>
            <a:r>
              <a:rPr lang="en-GB" sz="2000" dirty="0">
                <a:solidFill>
                  <a:srgbClr val="4E6A84"/>
                </a:solidFill>
                <a:latin typeface="Quicksand" panose="020B0604020202020204" charset="0"/>
              </a:rPr>
              <a:t> from Denbigh at 11:25 </a:t>
            </a:r>
            <a:endParaRPr lang="en-GB" sz="2000" dirty="0" smtClean="0">
              <a:solidFill>
                <a:srgbClr val="4E6A84"/>
              </a:solidFill>
              <a:latin typeface="Quicksand" panose="020B0604020202020204" charset="0"/>
            </a:endParaRPr>
          </a:p>
          <a:p>
            <a:pPr marL="342900" indent="-342900">
              <a:buFont typeface="Arial" panose="020B0604020202020204" pitchFamily="34" charset="0"/>
              <a:buChar char="•"/>
            </a:pPr>
            <a:r>
              <a:rPr lang="en-GB" sz="2400" dirty="0" smtClean="0">
                <a:solidFill>
                  <a:srgbClr val="4E6A84"/>
                </a:solidFill>
                <a:latin typeface="Fredoka One" panose="020B0604020202020204" charset="0"/>
              </a:rPr>
              <a:t>Arrive</a:t>
            </a:r>
            <a:r>
              <a:rPr lang="en-GB" sz="2000" dirty="0" smtClean="0">
                <a:solidFill>
                  <a:srgbClr val="4E6A84"/>
                </a:solidFill>
                <a:latin typeface="Quicksand" panose="020B0604020202020204" charset="0"/>
              </a:rPr>
              <a:t> </a:t>
            </a:r>
            <a:r>
              <a:rPr lang="en-GB" sz="2000" dirty="0">
                <a:solidFill>
                  <a:srgbClr val="4E6A84"/>
                </a:solidFill>
                <a:latin typeface="Quicksand" panose="020B0604020202020204" charset="0"/>
              </a:rPr>
              <a:t>at St Asaph at </a:t>
            </a:r>
            <a:r>
              <a:rPr lang="en-GB" sz="2000" dirty="0" smtClean="0">
                <a:solidFill>
                  <a:srgbClr val="4E6A84"/>
                </a:solidFill>
                <a:latin typeface="Quicksand" panose="020B0604020202020204" charset="0"/>
              </a:rPr>
              <a:t>11:41</a:t>
            </a:r>
            <a:endParaRPr lang="en-GB" sz="2000" dirty="0">
              <a:solidFill>
                <a:srgbClr val="4E6A84"/>
              </a:solidFill>
              <a:latin typeface="Quicksand" panose="020B0604020202020204" charset="0"/>
            </a:endParaRPr>
          </a:p>
          <a:p>
            <a:r>
              <a:rPr lang="en-GB" dirty="0">
                <a:solidFill>
                  <a:srgbClr val="4E6A84"/>
                </a:solidFill>
                <a:latin typeface="Quicksand" panose="020B0604020202020204" charset="0"/>
              </a:rPr>
              <a:t> </a:t>
            </a:r>
          </a:p>
        </p:txBody>
      </p:sp>
      <p:sp>
        <p:nvSpPr>
          <p:cNvPr id="4" name="Rectangle 3"/>
          <p:cNvSpPr/>
          <p:nvPr/>
        </p:nvSpPr>
        <p:spPr>
          <a:xfrm>
            <a:off x="794324" y="5410835"/>
            <a:ext cx="6096000" cy="923330"/>
          </a:xfrm>
          <a:prstGeom prst="rect">
            <a:avLst/>
          </a:prstGeom>
        </p:spPr>
        <p:txBody>
          <a:bodyPr>
            <a:spAutoFit/>
          </a:bodyPr>
          <a:lstStyle/>
          <a:p>
            <a:r>
              <a:rPr lang="en-GB" b="1" dirty="0">
                <a:solidFill>
                  <a:srgbClr val="FFFFFF"/>
                </a:solidFill>
                <a:latin typeface="Quicksand" panose="020B0604020202020204" charset="0"/>
              </a:rPr>
              <a:t>How long is the train journey? </a:t>
            </a:r>
          </a:p>
          <a:p>
            <a:r>
              <a:rPr lang="en-GB" b="1" dirty="0">
                <a:solidFill>
                  <a:srgbClr val="FFFFFF"/>
                </a:solidFill>
                <a:latin typeface="Quicksand" panose="020B0604020202020204" charset="0"/>
              </a:rPr>
              <a:t>Can you make the same train journey today? </a:t>
            </a:r>
          </a:p>
          <a:p>
            <a:r>
              <a:rPr lang="en-GB" b="1" dirty="0">
                <a:solidFill>
                  <a:srgbClr val="FFFFFF"/>
                </a:solidFill>
                <a:latin typeface="Quicksand" panose="020B0604020202020204" charset="0"/>
              </a:rPr>
              <a:t>Where do the trains </a:t>
            </a:r>
            <a:r>
              <a:rPr lang="en-GB" b="1" dirty="0" smtClean="0">
                <a:solidFill>
                  <a:srgbClr val="FFFFFF"/>
                </a:solidFill>
                <a:latin typeface="Quicksand" panose="020B0604020202020204" charset="0"/>
              </a:rPr>
              <a:t>from </a:t>
            </a:r>
            <a:r>
              <a:rPr lang="en-GB" b="1" dirty="0">
                <a:solidFill>
                  <a:srgbClr val="FFFFFF"/>
                </a:solidFill>
                <a:latin typeface="Quicksand" panose="020B0604020202020204" charset="0"/>
              </a:rPr>
              <a:t>Llangollen go to today?</a:t>
            </a:r>
          </a:p>
        </p:txBody>
      </p:sp>
      <p:pic>
        <p:nvPicPr>
          <p:cNvPr id="9" name="Picture 8"/>
          <p:cNvPicPr>
            <a:picLocks noChangeAspect="1"/>
          </p:cNvPicPr>
          <p:nvPr/>
        </p:nvPicPr>
        <p:blipFill>
          <a:blip r:embed="rId5" cstate="screen">
            <a:extLst>
              <a:ext uri="{BEBA8EAE-BF5A-486C-A8C5-ECC9F3942E4B}">
                <a14:imgProps xmlns:a14="http://schemas.microsoft.com/office/drawing/2010/main">
                  <a14:imgLayer r:embed="rId6">
                    <a14:imgEffect>
                      <a14:backgroundRemoval t="7422" b="89973" l="9942" r="98799">
                        <a14:foregroundMark x1="29205" y1="19540" x2="33596" y2="84580"/>
                        <a14:foregroundMark x1="20713" y1="85398" x2="23488" y2="81612"/>
                        <a14:foregroundMark x1="78376" y1="85671" x2="73405" y2="85792"/>
                        <a14:backgroundMark x1="19967" y1="46743" x2="19967" y2="46743"/>
                        <a14:backgroundMark x1="77092" y1="83641" x2="77092" y2="83641"/>
                      </a14:backgroundRemoval>
                    </a14:imgEffect>
                  </a14:imgLayer>
                </a14:imgProps>
              </a:ext>
              <a:ext uri="{28A0092B-C50C-407E-A947-70E740481C1C}">
                <a14:useLocalDpi xmlns:a14="http://schemas.microsoft.com/office/drawing/2010/main"/>
              </a:ext>
            </a:extLst>
          </a:blip>
          <a:stretch>
            <a:fillRect/>
          </a:stretch>
        </p:blipFill>
        <p:spPr>
          <a:xfrm>
            <a:off x="8249780" y="3183206"/>
            <a:ext cx="3843731" cy="5256072"/>
          </a:xfrm>
          <a:prstGeom prst="rect">
            <a:avLst/>
          </a:prstGeom>
        </p:spPr>
      </p:pic>
    </p:spTree>
    <p:extLst>
      <p:ext uri="{BB962C8B-B14F-4D97-AF65-F5344CB8AC3E}">
        <p14:creationId xmlns:p14="http://schemas.microsoft.com/office/powerpoint/2010/main" val="37173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B70BE0-8B72-7A42-889A-1034EAE0907D}"/>
              </a:ext>
            </a:extLst>
          </p:cNvPr>
          <p:cNvPicPr>
            <a:picLocks noChangeAspect="1"/>
          </p:cNvPicPr>
          <p:nvPr/>
        </p:nvPicPr>
        <p:blipFill>
          <a:blip r:embed="rId3"/>
          <a:stretch>
            <a:fillRect/>
          </a:stretch>
        </p:blipFill>
        <p:spPr>
          <a:xfrm>
            <a:off x="-1" y="3548226"/>
            <a:ext cx="12192001" cy="3309774"/>
          </a:xfrm>
          <a:prstGeom prst="rect">
            <a:avLst/>
          </a:prstGeom>
        </p:spPr>
      </p:pic>
      <p:grpSp>
        <p:nvGrpSpPr>
          <p:cNvPr id="9" name="Group 8">
            <a:extLst>
              <a:ext uri="{FF2B5EF4-FFF2-40B4-BE49-F238E27FC236}">
                <a16:creationId xmlns:a16="http://schemas.microsoft.com/office/drawing/2014/main" id="{1666C9C9-BB75-DE41-8738-A758AA257057}"/>
              </a:ext>
            </a:extLst>
          </p:cNvPr>
          <p:cNvGrpSpPr/>
          <p:nvPr/>
        </p:nvGrpSpPr>
        <p:grpSpPr>
          <a:xfrm>
            <a:off x="729644" y="558800"/>
            <a:ext cx="4289423" cy="7257047"/>
            <a:chOff x="3659764" y="708510"/>
            <a:chExt cx="5509044" cy="7189165"/>
          </a:xfrm>
        </p:grpSpPr>
        <p:pic>
          <p:nvPicPr>
            <p:cNvPr id="10" name="Graphic 15">
              <a:extLst>
                <a:ext uri="{FF2B5EF4-FFF2-40B4-BE49-F238E27FC236}">
                  <a16:creationId xmlns:a16="http://schemas.microsoft.com/office/drawing/2014/main" id="{70DECD5C-B59C-E04A-892E-A8B040A2C94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flipH="1">
              <a:off x="3659764" y="708510"/>
              <a:ext cx="5509044" cy="7189165"/>
            </a:xfrm>
            <a:prstGeom prst="rect">
              <a:avLst/>
            </a:prstGeom>
          </p:spPr>
        </p:pic>
        <p:sp>
          <p:nvSpPr>
            <p:cNvPr id="11" name="TextBox 10">
              <a:extLst>
                <a:ext uri="{FF2B5EF4-FFF2-40B4-BE49-F238E27FC236}">
                  <a16:creationId xmlns:a16="http://schemas.microsoft.com/office/drawing/2014/main" id="{F9FF5F7C-CCAB-E64F-BBBE-C66A0B918794}"/>
                </a:ext>
              </a:extLst>
            </p:cNvPr>
            <p:cNvSpPr txBox="1"/>
            <p:nvPr/>
          </p:nvSpPr>
          <p:spPr>
            <a:xfrm>
              <a:off x="4220331" y="1845620"/>
              <a:ext cx="4626411" cy="6049751"/>
            </a:xfrm>
            <a:prstGeom prst="rect">
              <a:avLst/>
            </a:prstGeom>
            <a:noFill/>
          </p:spPr>
          <p:txBody>
            <a:bodyPr wrap="square" rtlCol="0">
              <a:spAutoFit/>
            </a:bodyPr>
            <a:lstStyle/>
            <a:p>
              <a:r>
                <a:rPr lang="en-GB" sz="4000" dirty="0" smtClean="0">
                  <a:solidFill>
                    <a:schemeClr val="bg1"/>
                  </a:solidFill>
                  <a:latin typeface="Fredoka One" panose="02000000000000000000" pitchFamily="2" charset="77"/>
                </a:rPr>
                <a:t>Task: Comparing Maps</a:t>
              </a:r>
            </a:p>
            <a:p>
              <a:endParaRPr lang="en-GB" sz="2800" dirty="0" smtClean="0">
                <a:solidFill>
                  <a:schemeClr val="bg1"/>
                </a:solidFill>
                <a:latin typeface="Fredoka One" panose="02000000000000000000" pitchFamily="2" charset="77"/>
              </a:endParaRPr>
            </a:p>
            <a:p>
              <a:r>
                <a:rPr lang="en-GB" sz="2400" dirty="0">
                  <a:solidFill>
                    <a:srgbClr val="FFFFFF"/>
                  </a:solidFill>
                  <a:latin typeface="Quicksand" panose="020B0604020202020204" charset="0"/>
                </a:rPr>
                <a:t>Now use Google maps to </a:t>
              </a:r>
              <a:r>
                <a:rPr lang="en-GB" sz="2800" dirty="0">
                  <a:solidFill>
                    <a:srgbClr val="FFFFFF"/>
                  </a:solidFill>
                  <a:latin typeface="Fredoka One" panose="020B0604020202020204" charset="0"/>
                </a:rPr>
                <a:t>compare</a:t>
              </a:r>
              <a:r>
                <a:rPr lang="en-GB" sz="2400" dirty="0">
                  <a:solidFill>
                    <a:srgbClr val="FFFFFF"/>
                  </a:solidFill>
                  <a:latin typeface="Quicksand" panose="020B0604020202020204" charset="0"/>
                </a:rPr>
                <a:t> the historic journeys with ones you can take today.</a:t>
              </a:r>
            </a:p>
            <a:p>
              <a:endParaRPr lang="en-GB" sz="2200" dirty="0">
                <a:solidFill>
                  <a:schemeClr val="bg1"/>
                </a:solidFill>
                <a:latin typeface="Quicksand" pitchFamily="2" charset="77"/>
              </a:endParaRPr>
            </a:p>
            <a:p>
              <a:endParaRPr lang="en-GB" sz="2200" dirty="0">
                <a:solidFill>
                  <a:schemeClr val="bg1"/>
                </a:solidFill>
                <a:latin typeface="Quicksand" pitchFamily="2" charset="77"/>
              </a:endParaRPr>
            </a:p>
            <a:p>
              <a:endParaRPr lang="en-US" dirty="0"/>
            </a:p>
          </p:txBody>
        </p:sp>
      </p:grpSp>
      <p:grpSp>
        <p:nvGrpSpPr>
          <p:cNvPr id="6" name="Group 5"/>
          <p:cNvGrpSpPr/>
          <p:nvPr/>
        </p:nvGrpSpPr>
        <p:grpSpPr>
          <a:xfrm>
            <a:off x="6377922" y="614900"/>
            <a:ext cx="5623578" cy="7144846"/>
            <a:chOff x="6292048" y="398277"/>
            <a:chExt cx="5623578" cy="7144846"/>
          </a:xfrm>
        </p:grpSpPr>
        <p:pic>
          <p:nvPicPr>
            <p:cNvPr id="8" name="Picture 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292048" y="685123"/>
              <a:ext cx="2861784" cy="6858000"/>
            </a:xfrm>
            <a:prstGeom prst="rect">
              <a:avLst/>
            </a:prstGeom>
          </p:spPr>
        </p:pic>
        <p:pic>
          <p:nvPicPr>
            <p:cNvPr id="12" name="Picture 11"/>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065342" y="398277"/>
              <a:ext cx="2850284" cy="6858000"/>
            </a:xfrm>
            <a:prstGeom prst="rect">
              <a:avLst/>
            </a:prstGeom>
          </p:spPr>
        </p:pic>
      </p:grpSp>
    </p:spTree>
    <p:extLst>
      <p:ext uri="{BB962C8B-B14F-4D97-AF65-F5344CB8AC3E}">
        <p14:creationId xmlns:p14="http://schemas.microsoft.com/office/powerpoint/2010/main" val="3225701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 presetClass="entr" presetSubtype="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8C215E0B-CE52-CA41-B574-CBC4BD74EC3F}"/>
              </a:ext>
            </a:extLst>
          </p:cNvPr>
          <p:cNvPicPr>
            <a:picLocks noChangeAspect="1"/>
          </p:cNvPicPr>
          <p:nvPr/>
        </p:nvPicPr>
        <p:blipFill>
          <a:blip r:embed="rId3"/>
          <a:stretch>
            <a:fillRect/>
          </a:stretch>
        </p:blipFill>
        <p:spPr>
          <a:xfrm>
            <a:off x="-1" y="3548225"/>
            <a:ext cx="12192001" cy="3309774"/>
          </a:xfrm>
          <a:prstGeom prst="rect">
            <a:avLst/>
          </a:prstGeom>
        </p:spPr>
      </p:pic>
      <p:sp>
        <p:nvSpPr>
          <p:cNvPr id="9" name="TextBox 8">
            <a:extLst>
              <a:ext uri="{FF2B5EF4-FFF2-40B4-BE49-F238E27FC236}">
                <a16:creationId xmlns:a16="http://schemas.microsoft.com/office/drawing/2014/main" id="{DA35A4D3-201C-BC42-AD80-5F413BDA1991}"/>
              </a:ext>
            </a:extLst>
          </p:cNvPr>
          <p:cNvSpPr txBox="1"/>
          <p:nvPr/>
        </p:nvSpPr>
        <p:spPr>
          <a:xfrm>
            <a:off x="591406" y="342320"/>
            <a:ext cx="11143629" cy="707886"/>
          </a:xfrm>
          <a:prstGeom prst="rect">
            <a:avLst/>
          </a:prstGeom>
          <a:noFill/>
        </p:spPr>
        <p:txBody>
          <a:bodyPr wrap="square" rtlCol="0">
            <a:spAutoFit/>
          </a:bodyPr>
          <a:lstStyle/>
          <a:p>
            <a:r>
              <a:rPr lang="en-GB" sz="4000" b="1" dirty="0" smtClean="0">
                <a:solidFill>
                  <a:srgbClr val="4E6A84"/>
                </a:solidFill>
                <a:latin typeface="Fredoka One" panose="02000000000000000000" pitchFamily="2" charset="77"/>
              </a:rPr>
              <a:t>Comparing </a:t>
            </a:r>
            <a:r>
              <a:rPr lang="en-GB" sz="4000" b="1" dirty="0">
                <a:solidFill>
                  <a:srgbClr val="4E6A84"/>
                </a:solidFill>
                <a:latin typeface="Fredoka One" panose="02000000000000000000" pitchFamily="2" charset="77"/>
              </a:rPr>
              <a:t>Maps </a:t>
            </a:r>
            <a:r>
              <a:rPr lang="en-GB" sz="4000" b="1" dirty="0">
                <a:solidFill>
                  <a:srgbClr val="D78643"/>
                </a:solidFill>
                <a:latin typeface="Fredoka One" panose="02000000000000000000" pitchFamily="2" charset="77"/>
              </a:rPr>
              <a:t>– Step 1</a:t>
            </a:r>
            <a:endParaRPr lang="en-US" sz="4000" dirty="0">
              <a:solidFill>
                <a:srgbClr val="D78643"/>
              </a:solidFill>
              <a:latin typeface="Fredoka One" panose="02000000000000000000" pitchFamily="2" charset="77"/>
            </a:endParaRPr>
          </a:p>
        </p:txBody>
      </p:sp>
      <p:pic>
        <p:nvPicPr>
          <p:cNvPr id="3" name="Graphic 2">
            <a:extLst>
              <a:ext uri="{FF2B5EF4-FFF2-40B4-BE49-F238E27FC236}">
                <a16:creationId xmlns:a16="http://schemas.microsoft.com/office/drawing/2014/main" id="{C2C98C9C-3FAE-DB4A-8774-72911882831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591406" y="2973125"/>
            <a:ext cx="4457672" cy="3419338"/>
          </a:xfrm>
          <a:prstGeom prst="rect">
            <a:avLst/>
          </a:prstGeom>
        </p:spPr>
      </p:pic>
      <p:sp>
        <p:nvSpPr>
          <p:cNvPr id="12" name="TextBox 11">
            <a:extLst>
              <a:ext uri="{FF2B5EF4-FFF2-40B4-BE49-F238E27FC236}">
                <a16:creationId xmlns:a16="http://schemas.microsoft.com/office/drawing/2014/main" id="{052DA6D3-58CC-C745-A187-BB40B86A6A0D}"/>
              </a:ext>
            </a:extLst>
          </p:cNvPr>
          <p:cNvSpPr txBox="1"/>
          <p:nvPr/>
        </p:nvSpPr>
        <p:spPr>
          <a:xfrm>
            <a:off x="591407" y="1222465"/>
            <a:ext cx="5789073" cy="830997"/>
          </a:xfrm>
          <a:prstGeom prst="rect">
            <a:avLst/>
          </a:prstGeom>
          <a:noFill/>
        </p:spPr>
        <p:txBody>
          <a:bodyPr wrap="square" rtlCol="0">
            <a:spAutoFit/>
          </a:bodyPr>
          <a:lstStyle/>
          <a:p>
            <a:r>
              <a:rPr lang="en-GB" sz="2400" dirty="0">
                <a:solidFill>
                  <a:srgbClr val="4E6A84"/>
                </a:solidFill>
                <a:latin typeface="Quicksand" panose="020B0604020202020204" charset="0"/>
              </a:rPr>
              <a:t>Open </a:t>
            </a:r>
            <a:r>
              <a:rPr lang="en-GB" sz="2400" b="1" dirty="0">
                <a:solidFill>
                  <a:srgbClr val="4E6A84"/>
                </a:solidFill>
                <a:latin typeface="Quicksand" panose="020B0604020202020204" charset="0"/>
              </a:rPr>
              <a:t>Google </a:t>
            </a:r>
            <a:r>
              <a:rPr lang="en-GB" sz="2400" b="1" dirty="0" smtClean="0">
                <a:solidFill>
                  <a:srgbClr val="4E6A84"/>
                </a:solidFill>
                <a:latin typeface="Quicksand" panose="020B0604020202020204" charset="0"/>
              </a:rPr>
              <a:t>Maps</a:t>
            </a:r>
            <a:r>
              <a:rPr lang="en-GB" sz="2400" b="1" dirty="0">
                <a:solidFill>
                  <a:srgbClr val="4E6A84"/>
                </a:solidFill>
                <a:latin typeface="Quicksand" panose="020B0604020202020204" charset="0"/>
              </a:rPr>
              <a:t>  </a:t>
            </a:r>
          </a:p>
          <a:p>
            <a:r>
              <a:rPr lang="en-GB" sz="2400" dirty="0">
                <a:solidFill>
                  <a:srgbClr val="4E6A84"/>
                </a:solidFill>
                <a:latin typeface="Quicksand" panose="020B0604020202020204" charset="0"/>
              </a:rPr>
              <a:t>Click on the </a:t>
            </a:r>
            <a:r>
              <a:rPr lang="en-GB" sz="2400" dirty="0" smtClean="0">
                <a:solidFill>
                  <a:srgbClr val="4E6A84"/>
                </a:solidFill>
                <a:latin typeface="Quicksand" panose="020B0604020202020204" charset="0"/>
              </a:rPr>
              <a:t>blue </a:t>
            </a:r>
            <a:r>
              <a:rPr lang="en-GB" sz="2400" b="1" dirty="0" smtClean="0">
                <a:solidFill>
                  <a:srgbClr val="4E6A84"/>
                </a:solidFill>
                <a:latin typeface="Quicksand" panose="020B0604020202020204" charset="0"/>
              </a:rPr>
              <a:t>directions </a:t>
            </a:r>
            <a:r>
              <a:rPr lang="en-GB" sz="2400" dirty="0">
                <a:solidFill>
                  <a:srgbClr val="4E6A84"/>
                </a:solidFill>
                <a:latin typeface="Quicksand" panose="020B0604020202020204" charset="0"/>
              </a:rPr>
              <a:t>arrow</a:t>
            </a:r>
            <a:r>
              <a:rPr lang="en-GB" sz="2400" dirty="0" smtClean="0">
                <a:solidFill>
                  <a:srgbClr val="4E6A84"/>
                </a:solidFill>
                <a:latin typeface="Quicksand" panose="020B0604020202020204" charset="0"/>
              </a:rPr>
              <a:t>.</a:t>
            </a:r>
            <a:endParaRPr lang="en-GB" sz="2400" dirty="0">
              <a:solidFill>
                <a:srgbClr val="4E6A84"/>
              </a:solidFill>
              <a:latin typeface="Quicksand" panose="020B0604020202020204" charset="0"/>
            </a:endParaRPr>
          </a:p>
        </p:txBody>
      </p:sp>
      <p:pic>
        <p:nvPicPr>
          <p:cNvPr id="4" name="Picture 3"/>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23770" y="3237944"/>
            <a:ext cx="3979236" cy="2007824"/>
          </a:xfrm>
          <a:prstGeom prst="rect">
            <a:avLst/>
          </a:prstGeom>
        </p:spPr>
      </p:pic>
      <p:pic>
        <p:nvPicPr>
          <p:cNvPr id="15" name="Picture 14" descr="A picture containing logo&#10;&#10;Description automatically generated">
            <a:extLst>
              <a:ext uri="{FF2B5EF4-FFF2-40B4-BE49-F238E27FC236}">
                <a16:creationId xmlns:a16="http://schemas.microsoft.com/office/drawing/2014/main" id="{C67B7247-FAC1-D34E-9690-EAAE46F8058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040678" y="3362325"/>
            <a:ext cx="571015" cy="803352"/>
          </a:xfrm>
          <a:prstGeom prst="rect">
            <a:avLst/>
          </a:prstGeom>
        </p:spPr>
      </p:pic>
      <p:grpSp>
        <p:nvGrpSpPr>
          <p:cNvPr id="2" name="Group 1"/>
          <p:cNvGrpSpPr/>
          <p:nvPr/>
        </p:nvGrpSpPr>
        <p:grpSpPr>
          <a:xfrm>
            <a:off x="2136775" y="837937"/>
            <a:ext cx="8961153" cy="4148455"/>
            <a:chOff x="2136775" y="837937"/>
            <a:chExt cx="8961153" cy="4148455"/>
          </a:xfrm>
        </p:grpSpPr>
        <p:cxnSp>
          <p:nvCxnSpPr>
            <p:cNvPr id="8" name="Straight Arrow Connector 7">
              <a:extLst>
                <a:ext uri="{FF2B5EF4-FFF2-40B4-BE49-F238E27FC236}">
                  <a16:creationId xmlns:a16="http://schemas.microsoft.com/office/drawing/2014/main" id="{A95A649F-F276-5242-AC0B-E89802DCF537}"/>
                </a:ext>
              </a:extLst>
            </p:cNvPr>
            <p:cNvCxnSpPr>
              <a:cxnSpLocks/>
            </p:cNvCxnSpPr>
            <p:nvPr/>
          </p:nvCxnSpPr>
          <p:spPr>
            <a:xfrm flipH="1">
              <a:off x="2136775" y="2912165"/>
              <a:ext cx="5006149" cy="450160"/>
            </a:xfrm>
            <a:prstGeom prst="straightConnector1">
              <a:avLst/>
            </a:prstGeom>
            <a:ln w="95250">
              <a:solidFill>
                <a:srgbClr val="FFD966"/>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rotWithShape="1">
            <a:blip r:embed="rId8" cstate="screen">
              <a:extLst>
                <a:ext uri="{28A0092B-C50C-407E-A947-70E740481C1C}">
                  <a14:useLocalDpi xmlns:a14="http://schemas.microsoft.com/office/drawing/2010/main"/>
                </a:ext>
              </a:extLst>
            </a:blip>
            <a:srcRect t="-20055"/>
            <a:stretch/>
          </p:blipFill>
          <p:spPr>
            <a:xfrm>
              <a:off x="6926481" y="837937"/>
              <a:ext cx="4171447" cy="4148455"/>
            </a:xfrm>
            <a:prstGeom prst="ellipse">
              <a:avLst/>
            </a:prstGeom>
            <a:ln w="76200">
              <a:solidFill>
                <a:srgbClr val="FFD966"/>
              </a:solidFill>
            </a:ln>
          </p:spPr>
        </p:pic>
      </p:grpSp>
    </p:spTree>
    <p:extLst>
      <p:ext uri="{BB962C8B-B14F-4D97-AF65-F5344CB8AC3E}">
        <p14:creationId xmlns:p14="http://schemas.microsoft.com/office/powerpoint/2010/main" val="2174616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900" decel="100000" fill="hold"/>
                                        <p:tgtEl>
                                          <p:spTgt spid="1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8C215E0B-CE52-CA41-B574-CBC4BD74EC3F}"/>
              </a:ext>
            </a:extLst>
          </p:cNvPr>
          <p:cNvPicPr>
            <a:picLocks noChangeAspect="1"/>
          </p:cNvPicPr>
          <p:nvPr/>
        </p:nvPicPr>
        <p:blipFill>
          <a:blip r:embed="rId3"/>
          <a:stretch>
            <a:fillRect/>
          </a:stretch>
        </p:blipFill>
        <p:spPr>
          <a:xfrm>
            <a:off x="-1" y="3548225"/>
            <a:ext cx="12192001" cy="3309774"/>
          </a:xfrm>
          <a:prstGeom prst="rect">
            <a:avLst/>
          </a:prstGeom>
        </p:spPr>
      </p:pic>
      <p:sp>
        <p:nvSpPr>
          <p:cNvPr id="9" name="TextBox 8">
            <a:extLst>
              <a:ext uri="{FF2B5EF4-FFF2-40B4-BE49-F238E27FC236}">
                <a16:creationId xmlns:a16="http://schemas.microsoft.com/office/drawing/2014/main" id="{DA35A4D3-201C-BC42-AD80-5F413BDA1991}"/>
              </a:ext>
            </a:extLst>
          </p:cNvPr>
          <p:cNvSpPr txBox="1"/>
          <p:nvPr/>
        </p:nvSpPr>
        <p:spPr>
          <a:xfrm>
            <a:off x="591406" y="342320"/>
            <a:ext cx="11143629" cy="707886"/>
          </a:xfrm>
          <a:prstGeom prst="rect">
            <a:avLst/>
          </a:prstGeom>
          <a:noFill/>
        </p:spPr>
        <p:txBody>
          <a:bodyPr wrap="square" rtlCol="0">
            <a:spAutoFit/>
          </a:bodyPr>
          <a:lstStyle/>
          <a:p>
            <a:r>
              <a:rPr lang="en-GB" sz="4000" b="1" dirty="0" smtClean="0">
                <a:solidFill>
                  <a:srgbClr val="4E6A84"/>
                </a:solidFill>
                <a:latin typeface="Fredoka One" panose="02000000000000000000" pitchFamily="2" charset="77"/>
              </a:rPr>
              <a:t>Comparing </a:t>
            </a:r>
            <a:r>
              <a:rPr lang="en-GB" sz="4000" b="1" dirty="0">
                <a:solidFill>
                  <a:srgbClr val="4E6A84"/>
                </a:solidFill>
                <a:latin typeface="Fredoka One" panose="02000000000000000000" pitchFamily="2" charset="77"/>
              </a:rPr>
              <a:t>Maps </a:t>
            </a:r>
            <a:r>
              <a:rPr lang="en-GB" sz="4000" b="1" dirty="0">
                <a:solidFill>
                  <a:srgbClr val="D78643"/>
                </a:solidFill>
                <a:latin typeface="Fredoka One" panose="02000000000000000000" pitchFamily="2" charset="77"/>
              </a:rPr>
              <a:t>– Step 2</a:t>
            </a:r>
            <a:endParaRPr lang="en-US" sz="4000" dirty="0">
              <a:solidFill>
                <a:srgbClr val="4E6A84"/>
              </a:solidFill>
              <a:latin typeface="Fredoka One" panose="02000000000000000000" pitchFamily="2" charset="77"/>
            </a:endParaRPr>
          </a:p>
        </p:txBody>
      </p:sp>
      <p:pic>
        <p:nvPicPr>
          <p:cNvPr id="3" name="Graphic 2">
            <a:extLst>
              <a:ext uri="{FF2B5EF4-FFF2-40B4-BE49-F238E27FC236}">
                <a16:creationId xmlns:a16="http://schemas.microsoft.com/office/drawing/2014/main" id="{C2C98C9C-3FAE-DB4A-8774-72911882831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591406" y="2973125"/>
            <a:ext cx="4457672" cy="3419338"/>
          </a:xfrm>
          <a:prstGeom prst="rect">
            <a:avLst/>
          </a:prstGeom>
        </p:spPr>
      </p:pic>
      <p:sp>
        <p:nvSpPr>
          <p:cNvPr id="12" name="TextBox 11">
            <a:extLst>
              <a:ext uri="{FF2B5EF4-FFF2-40B4-BE49-F238E27FC236}">
                <a16:creationId xmlns:a16="http://schemas.microsoft.com/office/drawing/2014/main" id="{052DA6D3-58CC-C745-A187-BB40B86A6A0D}"/>
              </a:ext>
            </a:extLst>
          </p:cNvPr>
          <p:cNvSpPr txBox="1"/>
          <p:nvPr/>
        </p:nvSpPr>
        <p:spPr>
          <a:xfrm>
            <a:off x="591407" y="1222466"/>
            <a:ext cx="6417078" cy="1200329"/>
          </a:xfrm>
          <a:prstGeom prst="rect">
            <a:avLst/>
          </a:prstGeom>
          <a:noFill/>
        </p:spPr>
        <p:txBody>
          <a:bodyPr wrap="square" rtlCol="0">
            <a:spAutoFit/>
          </a:bodyPr>
          <a:lstStyle/>
          <a:p>
            <a:r>
              <a:rPr lang="en-GB" sz="2400" dirty="0">
                <a:solidFill>
                  <a:srgbClr val="4E6A84"/>
                </a:solidFill>
                <a:latin typeface="Quicksand" panose="020B0604020202020204" charset="0"/>
              </a:rPr>
              <a:t>Type in </a:t>
            </a:r>
            <a:r>
              <a:rPr lang="en-GB" sz="2400" dirty="0" smtClean="0">
                <a:solidFill>
                  <a:srgbClr val="4E6A84"/>
                </a:solidFill>
                <a:latin typeface="Quicksand" panose="020B0604020202020204" charset="0"/>
              </a:rPr>
              <a:t>starting point:</a:t>
            </a:r>
          </a:p>
          <a:p>
            <a:r>
              <a:rPr lang="en-GB" sz="2400" dirty="0" smtClean="0">
                <a:solidFill>
                  <a:srgbClr val="4E6A84"/>
                </a:solidFill>
                <a:latin typeface="Fredoka One" panose="020B0604020202020204" charset="0"/>
              </a:rPr>
              <a:t>Plas </a:t>
            </a:r>
            <a:r>
              <a:rPr lang="en-GB" sz="2400" dirty="0">
                <a:solidFill>
                  <a:srgbClr val="4E6A84"/>
                </a:solidFill>
                <a:latin typeface="Fredoka One" panose="020B0604020202020204" charset="0"/>
              </a:rPr>
              <a:t>Newydd Historic House &amp; Gardens Llangollen, Hill St, </a:t>
            </a:r>
            <a:r>
              <a:rPr lang="en-GB" sz="2400" dirty="0" smtClean="0">
                <a:solidFill>
                  <a:srgbClr val="4E6A84"/>
                </a:solidFill>
                <a:latin typeface="Fredoka One" panose="020B0604020202020204" charset="0"/>
              </a:rPr>
              <a:t>Llangollen, </a:t>
            </a:r>
            <a:r>
              <a:rPr lang="en-GB" sz="2400" dirty="0">
                <a:solidFill>
                  <a:srgbClr val="4E6A84"/>
                </a:solidFill>
                <a:latin typeface="Fredoka One" panose="020B0604020202020204" charset="0"/>
              </a:rPr>
              <a:t>LL20 </a:t>
            </a:r>
            <a:r>
              <a:rPr lang="en-GB" sz="2400" dirty="0" smtClean="0">
                <a:solidFill>
                  <a:srgbClr val="4E6A84"/>
                </a:solidFill>
                <a:latin typeface="Fredoka One" panose="020B0604020202020204" charset="0"/>
              </a:rPr>
              <a:t>8AW</a:t>
            </a:r>
            <a:endParaRPr lang="en-GB" sz="2400" dirty="0">
              <a:solidFill>
                <a:srgbClr val="4E6A84"/>
              </a:solidFill>
              <a:latin typeface="Fredoka One" panose="020B0604020202020204" charset="0"/>
            </a:endParaRPr>
          </a:p>
        </p:txBody>
      </p:sp>
      <p:pic>
        <p:nvPicPr>
          <p:cNvPr id="4" name="Picture 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9062" y="3258764"/>
            <a:ext cx="3879205" cy="1943976"/>
          </a:xfrm>
          <a:prstGeom prst="rect">
            <a:avLst/>
          </a:prstGeom>
        </p:spPr>
      </p:pic>
      <p:pic>
        <p:nvPicPr>
          <p:cNvPr id="13" name="Picture 12" descr="A picture containing logo&#10;&#10;Description automatically generated">
            <a:extLst>
              <a:ext uri="{FF2B5EF4-FFF2-40B4-BE49-F238E27FC236}">
                <a16:creationId xmlns:a16="http://schemas.microsoft.com/office/drawing/2014/main" id="{E5A8D047-088C-5F4D-92AC-1EF252CD5CF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027137" y="3548225"/>
            <a:ext cx="571015" cy="803352"/>
          </a:xfrm>
          <a:prstGeom prst="rect">
            <a:avLst/>
          </a:prstGeom>
        </p:spPr>
      </p:pic>
      <p:grpSp>
        <p:nvGrpSpPr>
          <p:cNvPr id="2" name="Group 1"/>
          <p:cNvGrpSpPr/>
          <p:nvPr/>
        </p:nvGrpSpPr>
        <p:grpSpPr>
          <a:xfrm>
            <a:off x="2027138" y="1450807"/>
            <a:ext cx="9186294" cy="3779676"/>
            <a:chOff x="2027138" y="1450807"/>
            <a:chExt cx="9186294" cy="3779676"/>
          </a:xfrm>
        </p:grpSpPr>
        <p:cxnSp>
          <p:nvCxnSpPr>
            <p:cNvPr id="10" name="Straight Arrow Connector 9">
              <a:extLst>
                <a:ext uri="{FF2B5EF4-FFF2-40B4-BE49-F238E27FC236}">
                  <a16:creationId xmlns:a16="http://schemas.microsoft.com/office/drawing/2014/main" id="{9ACA2537-904B-7049-A48B-63F23AD27D9D}"/>
                </a:ext>
              </a:extLst>
            </p:cNvPr>
            <p:cNvCxnSpPr>
              <a:cxnSpLocks/>
            </p:cNvCxnSpPr>
            <p:nvPr/>
          </p:nvCxnSpPr>
          <p:spPr>
            <a:xfrm flipH="1">
              <a:off x="2027138" y="2912165"/>
              <a:ext cx="5381190" cy="587306"/>
            </a:xfrm>
            <a:prstGeom prst="straightConnector1">
              <a:avLst/>
            </a:prstGeom>
            <a:ln w="95250">
              <a:solidFill>
                <a:srgbClr val="FFD966"/>
              </a:solidFill>
              <a:tailEnd type="triangle"/>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rotWithShape="1">
            <a:blip r:embed="rId8" cstate="screen">
              <a:extLst>
                <a:ext uri="{28A0092B-C50C-407E-A947-70E740481C1C}">
                  <a14:useLocalDpi xmlns:a14="http://schemas.microsoft.com/office/drawing/2010/main"/>
                </a:ext>
              </a:extLst>
            </a:blip>
            <a:srcRect l="-5422" t="-16108"/>
            <a:stretch/>
          </p:blipFill>
          <p:spPr>
            <a:xfrm>
              <a:off x="7408328" y="1450807"/>
              <a:ext cx="3805104" cy="3779676"/>
            </a:xfrm>
            <a:prstGeom prst="ellipse">
              <a:avLst/>
            </a:prstGeom>
            <a:solidFill>
              <a:srgbClr val="FFFFFF"/>
            </a:solidFill>
            <a:ln w="76200">
              <a:solidFill>
                <a:srgbClr val="FFD966"/>
              </a:solidFill>
            </a:ln>
          </p:spPr>
        </p:pic>
      </p:grpSp>
    </p:spTree>
    <p:extLst>
      <p:ext uri="{BB962C8B-B14F-4D97-AF65-F5344CB8AC3E}">
        <p14:creationId xmlns:p14="http://schemas.microsoft.com/office/powerpoint/2010/main" val="3175634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30023</TotalTime>
  <Words>598</Words>
  <Application>Microsoft Office PowerPoint</Application>
  <PresentationFormat>Widescreen</PresentationFormat>
  <Paragraphs>96</Paragraphs>
  <Slides>12</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Fredoka One</vt:lpstr>
      <vt:lpstr>Times New Roman</vt:lpstr>
      <vt:lpstr>Quicksand</vt:lpstr>
      <vt:lpstr>Arial</vt:lpstr>
      <vt:lpstr>Calibri Light</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Jillian Howe</dc:creator>
  <cp:lastModifiedBy>Jillian Howe</cp:lastModifiedBy>
  <cp:revision>306</cp:revision>
  <dcterms:created xsi:type="dcterms:W3CDTF">2021-04-09T09:19:43Z</dcterms:created>
  <dcterms:modified xsi:type="dcterms:W3CDTF">2024-10-10T11:25:26Z</dcterms:modified>
</cp:coreProperties>
</file>