
<file path=[Content_Types].xml><?xml version="1.0" encoding="utf-8"?>
<Types xmlns="http://schemas.openxmlformats.org/package/2006/content-types">
  <Default Extension="png" ContentType="image/png"/>
  <Default Extension="svg" ContentType="image/svg+xml"/>
  <Default Extension="emf" ContentType="image/x-emf"/>
  <Default Extension="jpeg" ContentType="image/jpeg"/>
  <Default Extension="rels" ContentType="application/vnd.openxmlformats-package.relationships+xml"/>
  <Default Extension="xml" ContentType="application/xml"/>
  <Default Extension="fntdata" ContentType="application/x-fontdata"/>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autoCompressPictures="0">
  <p:sldMasterIdLst>
    <p:sldMasterId id="2147483648" r:id="rId1"/>
  </p:sldMasterIdLst>
  <p:notesMasterIdLst>
    <p:notesMasterId r:id="rId5"/>
  </p:notesMasterIdLst>
  <p:sldIdLst>
    <p:sldId id="257" r:id="rId2"/>
    <p:sldId id="306" r:id="rId3"/>
    <p:sldId id="337" r:id="rId4"/>
  </p:sldIdLst>
  <p:sldSz cx="12192000" cy="6858000"/>
  <p:notesSz cx="6858000" cy="9144000"/>
  <p:embeddedFontLst>
    <p:embeddedFont>
      <p:font typeface="Fredoka One" panose="020B0604020202020204" charset="0"/>
      <p:regular r:id="rId6"/>
    </p:embeddedFont>
    <p:embeddedFont>
      <p:font typeface="Quicksand" panose="020B0604020202020204" charset="0"/>
      <p:regular r:id="rId7"/>
    </p:embeddedFont>
    <p:embeddedFont>
      <p:font typeface="Calibri Light" panose="020F0302020204030204" pitchFamily="34" charset="0"/>
      <p:regular r:id="rId8"/>
      <p:italic r:id="rId9"/>
    </p:embeddedFont>
    <p:embeddedFont>
      <p:font typeface="Calibri" panose="020F0502020204030204" pitchFamily="34" charset="0"/>
      <p:regular r:id="rId10"/>
      <p:bold r:id="rId11"/>
      <p:italic r:id="rId12"/>
      <p:boldItalic r:id="rId13"/>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BUCKINGHAM Matt" initials="BM" lastIdx="1" clrIdx="0">
    <p:extLst>
      <p:ext uri="{19B8F6BF-5375-455C-9EA6-DF929625EA0E}">
        <p15:presenceInfo xmlns:p15="http://schemas.microsoft.com/office/powerpoint/2012/main" userId="S::mjb5@staff.staffs.ac.uk::edfdff58-c6de-48a6-b910-0f55ebff5ba8"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D966"/>
    <a:srgbClr val="D78643"/>
    <a:srgbClr val="4E6A84"/>
    <a:srgbClr val="9FB7DB"/>
    <a:srgbClr val="FFFFFF"/>
    <a:srgbClr val="DD3B1C"/>
    <a:srgbClr val="7B534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3929" autoAdjust="0"/>
    <p:restoredTop sz="96327"/>
  </p:normalViewPr>
  <p:slideViewPr>
    <p:cSldViewPr snapToGrid="0" snapToObjects="1">
      <p:cViewPr varScale="1">
        <p:scale>
          <a:sx n="69" d="100"/>
          <a:sy n="69" d="100"/>
        </p:scale>
        <p:origin x="220" y="3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font" Target="fonts/font3.fntdata"/><Relationship Id="rId13" Type="http://schemas.openxmlformats.org/officeDocument/2006/relationships/font" Target="fonts/font8.fntdata"/><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font" Target="fonts/font2.fntdata"/><Relationship Id="rId12" Type="http://schemas.openxmlformats.org/officeDocument/2006/relationships/font" Target="fonts/font7.fntdata"/><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font" Target="fonts/font1.fntdata"/><Relationship Id="rId11" Type="http://schemas.openxmlformats.org/officeDocument/2006/relationships/font" Target="fonts/font6.fntdata"/><Relationship Id="rId5" Type="http://schemas.openxmlformats.org/officeDocument/2006/relationships/notesMaster" Target="notesMasters/notesMaster1.xml"/><Relationship Id="rId15" Type="http://schemas.openxmlformats.org/officeDocument/2006/relationships/presProps" Target="presProps.xml"/><Relationship Id="rId10" Type="http://schemas.openxmlformats.org/officeDocument/2006/relationships/font" Target="fonts/font5.fntdata"/><Relationship Id="rId4" Type="http://schemas.openxmlformats.org/officeDocument/2006/relationships/slide" Target="slides/slide3.xml"/><Relationship Id="rId9" Type="http://schemas.openxmlformats.org/officeDocument/2006/relationships/font" Target="fonts/font4.fntdata"/><Relationship Id="rId14" Type="http://schemas.openxmlformats.org/officeDocument/2006/relationships/commentAuthors" Target="commentAuthor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7FFF550-6CCC-6D42-8C55-16A967EC6B42}" type="datetimeFigureOut">
              <a:rPr lang="en-US" smtClean="0"/>
              <a:t>1/21/2025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6A8D0B7-899F-5F4F-9C5B-B2EB92D1A925}" type="slidenum">
              <a:rPr lang="en-US" smtClean="0"/>
              <a:t>‹#›</a:t>
            </a:fld>
            <a:endParaRPr lang="en-US"/>
          </a:p>
        </p:txBody>
      </p:sp>
    </p:spTree>
    <p:extLst>
      <p:ext uri="{BB962C8B-B14F-4D97-AF65-F5344CB8AC3E}">
        <p14:creationId xmlns:p14="http://schemas.microsoft.com/office/powerpoint/2010/main" val="273526394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00BAFE6-BCD7-BE41-B3FC-E9A49CB6A225}" type="slidenum">
              <a:rPr lang="en-US" smtClean="0"/>
              <a:t>1</a:t>
            </a:fld>
            <a:endParaRPr lang="en-US"/>
          </a:p>
        </p:txBody>
      </p:sp>
    </p:spTree>
    <p:extLst>
      <p:ext uri="{BB962C8B-B14F-4D97-AF65-F5344CB8AC3E}">
        <p14:creationId xmlns:p14="http://schemas.microsoft.com/office/powerpoint/2010/main" val="150307307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00BAFE6-BCD7-BE41-B3FC-E9A49CB6A225}" type="slidenum">
              <a:rPr lang="en-US" smtClean="0"/>
              <a:t>2</a:t>
            </a:fld>
            <a:endParaRPr lang="en-US"/>
          </a:p>
        </p:txBody>
      </p:sp>
    </p:spTree>
    <p:extLst>
      <p:ext uri="{BB962C8B-B14F-4D97-AF65-F5344CB8AC3E}">
        <p14:creationId xmlns:p14="http://schemas.microsoft.com/office/powerpoint/2010/main" val="119544403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00BAFE6-BCD7-BE41-B3FC-E9A49CB6A225}" type="slidenum">
              <a:rPr lang="en-US" smtClean="0"/>
              <a:t>3</a:t>
            </a:fld>
            <a:endParaRPr lang="en-US"/>
          </a:p>
        </p:txBody>
      </p:sp>
    </p:spTree>
    <p:extLst>
      <p:ext uri="{BB962C8B-B14F-4D97-AF65-F5344CB8AC3E}">
        <p14:creationId xmlns:p14="http://schemas.microsoft.com/office/powerpoint/2010/main" val="404090700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5BE843-8CC2-CC4F-8B30-1B57D83C59D3}"/>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7AC9E2C1-7E0F-0545-B06C-C8D1AAB659E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1B995891-1207-0149-AB2F-B433CDC38C64}"/>
              </a:ext>
            </a:extLst>
          </p:cNvPr>
          <p:cNvSpPr>
            <a:spLocks noGrp="1"/>
          </p:cNvSpPr>
          <p:nvPr>
            <p:ph type="dt" sz="half" idx="10"/>
          </p:nvPr>
        </p:nvSpPr>
        <p:spPr/>
        <p:txBody>
          <a:bodyPr/>
          <a:lstStyle/>
          <a:p>
            <a:fld id="{411027BB-4C9B-DF4D-AFC7-7222272056AA}" type="datetimeFigureOut">
              <a:rPr lang="en-US" smtClean="0"/>
              <a:t>1/21/2025</a:t>
            </a:fld>
            <a:endParaRPr lang="en-US"/>
          </a:p>
        </p:txBody>
      </p:sp>
      <p:sp>
        <p:nvSpPr>
          <p:cNvPr id="5" name="Footer Placeholder 4">
            <a:extLst>
              <a:ext uri="{FF2B5EF4-FFF2-40B4-BE49-F238E27FC236}">
                <a16:creationId xmlns:a16="http://schemas.microsoft.com/office/drawing/2014/main" id="{DDB1A014-4D67-5242-A30C-BE48B9A5DA9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5E42268-13D6-6F40-AC51-5ABB43FE964D}"/>
              </a:ext>
            </a:extLst>
          </p:cNvPr>
          <p:cNvSpPr>
            <a:spLocks noGrp="1"/>
          </p:cNvSpPr>
          <p:nvPr>
            <p:ph type="sldNum" sz="quarter" idx="12"/>
          </p:nvPr>
        </p:nvSpPr>
        <p:spPr/>
        <p:txBody>
          <a:bodyPr/>
          <a:lstStyle/>
          <a:p>
            <a:fld id="{671D4EAB-2CC0-BE44-BE24-FA9E334CB4D2}" type="slidenum">
              <a:rPr lang="en-US" smtClean="0"/>
              <a:t>‹#›</a:t>
            </a:fld>
            <a:endParaRPr lang="en-US"/>
          </a:p>
        </p:txBody>
      </p:sp>
    </p:spTree>
    <p:extLst>
      <p:ext uri="{BB962C8B-B14F-4D97-AF65-F5344CB8AC3E}">
        <p14:creationId xmlns:p14="http://schemas.microsoft.com/office/powerpoint/2010/main" val="381714404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6F62CF-D45B-9141-B20E-4C176C3D8B80}"/>
              </a:ext>
            </a:extLst>
          </p:cNvPr>
          <p:cNvSpPr>
            <a:spLocks noGrp="1"/>
          </p:cNvSpPr>
          <p:nvPr>
            <p:ph type="title"/>
          </p:nvPr>
        </p:nvSpPr>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E050F889-84B9-B34F-A9DE-599A26AD4E3C}"/>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9F360DC8-44EC-E647-A33C-ED94514F820E}"/>
              </a:ext>
            </a:extLst>
          </p:cNvPr>
          <p:cNvSpPr>
            <a:spLocks noGrp="1"/>
          </p:cNvSpPr>
          <p:nvPr>
            <p:ph type="dt" sz="half" idx="10"/>
          </p:nvPr>
        </p:nvSpPr>
        <p:spPr/>
        <p:txBody>
          <a:bodyPr/>
          <a:lstStyle/>
          <a:p>
            <a:fld id="{411027BB-4C9B-DF4D-AFC7-7222272056AA}" type="datetimeFigureOut">
              <a:rPr lang="en-US" smtClean="0"/>
              <a:t>1/21/2025</a:t>
            </a:fld>
            <a:endParaRPr lang="en-US"/>
          </a:p>
        </p:txBody>
      </p:sp>
      <p:sp>
        <p:nvSpPr>
          <p:cNvPr id="5" name="Footer Placeholder 4">
            <a:extLst>
              <a:ext uri="{FF2B5EF4-FFF2-40B4-BE49-F238E27FC236}">
                <a16:creationId xmlns:a16="http://schemas.microsoft.com/office/drawing/2014/main" id="{00102055-1679-514A-AFAB-494C0C5A75C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C0B6BBB-621E-7146-9C17-C09BD6D79960}"/>
              </a:ext>
            </a:extLst>
          </p:cNvPr>
          <p:cNvSpPr>
            <a:spLocks noGrp="1"/>
          </p:cNvSpPr>
          <p:nvPr>
            <p:ph type="sldNum" sz="quarter" idx="12"/>
          </p:nvPr>
        </p:nvSpPr>
        <p:spPr/>
        <p:txBody>
          <a:bodyPr/>
          <a:lstStyle/>
          <a:p>
            <a:fld id="{671D4EAB-2CC0-BE44-BE24-FA9E334CB4D2}" type="slidenum">
              <a:rPr lang="en-US" smtClean="0"/>
              <a:t>‹#›</a:t>
            </a:fld>
            <a:endParaRPr lang="en-US"/>
          </a:p>
        </p:txBody>
      </p:sp>
    </p:spTree>
    <p:extLst>
      <p:ext uri="{BB962C8B-B14F-4D97-AF65-F5344CB8AC3E}">
        <p14:creationId xmlns:p14="http://schemas.microsoft.com/office/powerpoint/2010/main" val="63029445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1F5EC239-7AEA-D941-954C-B89A3BFED772}"/>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E16C08AB-D41E-1140-93BF-DE8BE54765F6}"/>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90DB857C-F586-E94B-9C4E-05E9844A87A0}"/>
              </a:ext>
            </a:extLst>
          </p:cNvPr>
          <p:cNvSpPr>
            <a:spLocks noGrp="1"/>
          </p:cNvSpPr>
          <p:nvPr>
            <p:ph type="dt" sz="half" idx="10"/>
          </p:nvPr>
        </p:nvSpPr>
        <p:spPr/>
        <p:txBody>
          <a:bodyPr/>
          <a:lstStyle/>
          <a:p>
            <a:fld id="{411027BB-4C9B-DF4D-AFC7-7222272056AA}" type="datetimeFigureOut">
              <a:rPr lang="en-US" smtClean="0"/>
              <a:t>1/21/2025</a:t>
            </a:fld>
            <a:endParaRPr lang="en-US"/>
          </a:p>
        </p:txBody>
      </p:sp>
      <p:sp>
        <p:nvSpPr>
          <p:cNvPr id="5" name="Footer Placeholder 4">
            <a:extLst>
              <a:ext uri="{FF2B5EF4-FFF2-40B4-BE49-F238E27FC236}">
                <a16:creationId xmlns:a16="http://schemas.microsoft.com/office/drawing/2014/main" id="{7B4C7182-D204-F84C-BBAB-83F96D79EE3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3549006-6A51-A243-8B5D-572D3E269AEA}"/>
              </a:ext>
            </a:extLst>
          </p:cNvPr>
          <p:cNvSpPr>
            <a:spLocks noGrp="1"/>
          </p:cNvSpPr>
          <p:nvPr>
            <p:ph type="sldNum" sz="quarter" idx="12"/>
          </p:nvPr>
        </p:nvSpPr>
        <p:spPr/>
        <p:txBody>
          <a:bodyPr/>
          <a:lstStyle/>
          <a:p>
            <a:fld id="{671D4EAB-2CC0-BE44-BE24-FA9E334CB4D2}" type="slidenum">
              <a:rPr lang="en-US" smtClean="0"/>
              <a:t>‹#›</a:t>
            </a:fld>
            <a:endParaRPr lang="en-US"/>
          </a:p>
        </p:txBody>
      </p:sp>
    </p:spTree>
    <p:extLst>
      <p:ext uri="{BB962C8B-B14F-4D97-AF65-F5344CB8AC3E}">
        <p14:creationId xmlns:p14="http://schemas.microsoft.com/office/powerpoint/2010/main" val="41804331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E2ADD3-F3E5-A543-8132-09054602F014}"/>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28A0AFF9-638D-3D43-B4BB-CA9A21CB3F3B}"/>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A593F06A-4538-BC4F-8EB9-8BFE743664DA}"/>
              </a:ext>
            </a:extLst>
          </p:cNvPr>
          <p:cNvSpPr>
            <a:spLocks noGrp="1"/>
          </p:cNvSpPr>
          <p:nvPr>
            <p:ph type="dt" sz="half" idx="10"/>
          </p:nvPr>
        </p:nvSpPr>
        <p:spPr/>
        <p:txBody>
          <a:bodyPr/>
          <a:lstStyle/>
          <a:p>
            <a:fld id="{411027BB-4C9B-DF4D-AFC7-7222272056AA}" type="datetimeFigureOut">
              <a:rPr lang="en-US" smtClean="0"/>
              <a:t>1/21/2025</a:t>
            </a:fld>
            <a:endParaRPr lang="en-US"/>
          </a:p>
        </p:txBody>
      </p:sp>
      <p:sp>
        <p:nvSpPr>
          <p:cNvPr id="5" name="Footer Placeholder 4">
            <a:extLst>
              <a:ext uri="{FF2B5EF4-FFF2-40B4-BE49-F238E27FC236}">
                <a16:creationId xmlns:a16="http://schemas.microsoft.com/office/drawing/2014/main" id="{9A03514E-9AD8-CB44-8EC6-0390B6DD817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4F0D8B0-78FC-ED4A-9D1C-8E421FD541CB}"/>
              </a:ext>
            </a:extLst>
          </p:cNvPr>
          <p:cNvSpPr>
            <a:spLocks noGrp="1"/>
          </p:cNvSpPr>
          <p:nvPr>
            <p:ph type="sldNum" sz="quarter" idx="12"/>
          </p:nvPr>
        </p:nvSpPr>
        <p:spPr/>
        <p:txBody>
          <a:bodyPr/>
          <a:lstStyle/>
          <a:p>
            <a:fld id="{671D4EAB-2CC0-BE44-BE24-FA9E334CB4D2}" type="slidenum">
              <a:rPr lang="en-US" smtClean="0"/>
              <a:t>‹#›</a:t>
            </a:fld>
            <a:endParaRPr lang="en-US"/>
          </a:p>
        </p:txBody>
      </p:sp>
    </p:spTree>
    <p:extLst>
      <p:ext uri="{BB962C8B-B14F-4D97-AF65-F5344CB8AC3E}">
        <p14:creationId xmlns:p14="http://schemas.microsoft.com/office/powerpoint/2010/main" val="414386933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5FB722-53B2-5A4D-A7FE-E5464CF836E9}"/>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B1BD2D9D-7503-F049-8B0C-EA9A69AABA8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6C88860D-7905-D74E-B613-F77DE6EBFD67}"/>
              </a:ext>
            </a:extLst>
          </p:cNvPr>
          <p:cNvSpPr>
            <a:spLocks noGrp="1"/>
          </p:cNvSpPr>
          <p:nvPr>
            <p:ph type="dt" sz="half" idx="10"/>
          </p:nvPr>
        </p:nvSpPr>
        <p:spPr/>
        <p:txBody>
          <a:bodyPr/>
          <a:lstStyle/>
          <a:p>
            <a:fld id="{411027BB-4C9B-DF4D-AFC7-7222272056AA}" type="datetimeFigureOut">
              <a:rPr lang="en-US" smtClean="0"/>
              <a:t>1/21/2025</a:t>
            </a:fld>
            <a:endParaRPr lang="en-US"/>
          </a:p>
        </p:txBody>
      </p:sp>
      <p:sp>
        <p:nvSpPr>
          <p:cNvPr id="5" name="Footer Placeholder 4">
            <a:extLst>
              <a:ext uri="{FF2B5EF4-FFF2-40B4-BE49-F238E27FC236}">
                <a16:creationId xmlns:a16="http://schemas.microsoft.com/office/drawing/2014/main" id="{46A7F172-1552-E746-B533-20CC363EB67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4590920-12A4-D349-8329-D93511D856BB}"/>
              </a:ext>
            </a:extLst>
          </p:cNvPr>
          <p:cNvSpPr>
            <a:spLocks noGrp="1"/>
          </p:cNvSpPr>
          <p:nvPr>
            <p:ph type="sldNum" sz="quarter" idx="12"/>
          </p:nvPr>
        </p:nvSpPr>
        <p:spPr/>
        <p:txBody>
          <a:bodyPr/>
          <a:lstStyle/>
          <a:p>
            <a:fld id="{671D4EAB-2CC0-BE44-BE24-FA9E334CB4D2}" type="slidenum">
              <a:rPr lang="en-US" smtClean="0"/>
              <a:t>‹#›</a:t>
            </a:fld>
            <a:endParaRPr lang="en-US"/>
          </a:p>
        </p:txBody>
      </p:sp>
    </p:spTree>
    <p:extLst>
      <p:ext uri="{BB962C8B-B14F-4D97-AF65-F5344CB8AC3E}">
        <p14:creationId xmlns:p14="http://schemas.microsoft.com/office/powerpoint/2010/main" val="243937335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B7A9E9-14C6-4A4F-A0F8-155A1757F385}"/>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E4151EC3-936B-A14F-B07E-670A572E6449}"/>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92F71331-D2EE-EB42-A255-67F3F6EC4F63}"/>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D327E606-5536-594A-98F5-B8E1D0CEE318}"/>
              </a:ext>
            </a:extLst>
          </p:cNvPr>
          <p:cNvSpPr>
            <a:spLocks noGrp="1"/>
          </p:cNvSpPr>
          <p:nvPr>
            <p:ph type="dt" sz="half" idx="10"/>
          </p:nvPr>
        </p:nvSpPr>
        <p:spPr/>
        <p:txBody>
          <a:bodyPr/>
          <a:lstStyle/>
          <a:p>
            <a:fld id="{411027BB-4C9B-DF4D-AFC7-7222272056AA}" type="datetimeFigureOut">
              <a:rPr lang="en-US" smtClean="0"/>
              <a:t>1/21/2025</a:t>
            </a:fld>
            <a:endParaRPr lang="en-US"/>
          </a:p>
        </p:txBody>
      </p:sp>
      <p:sp>
        <p:nvSpPr>
          <p:cNvPr id="6" name="Footer Placeholder 5">
            <a:extLst>
              <a:ext uri="{FF2B5EF4-FFF2-40B4-BE49-F238E27FC236}">
                <a16:creationId xmlns:a16="http://schemas.microsoft.com/office/drawing/2014/main" id="{8A92028E-01B8-1644-BB97-1B97B3D9E89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0927062-9634-574A-9DD2-21E101B06906}"/>
              </a:ext>
            </a:extLst>
          </p:cNvPr>
          <p:cNvSpPr>
            <a:spLocks noGrp="1"/>
          </p:cNvSpPr>
          <p:nvPr>
            <p:ph type="sldNum" sz="quarter" idx="12"/>
          </p:nvPr>
        </p:nvSpPr>
        <p:spPr/>
        <p:txBody>
          <a:bodyPr/>
          <a:lstStyle/>
          <a:p>
            <a:fld id="{671D4EAB-2CC0-BE44-BE24-FA9E334CB4D2}" type="slidenum">
              <a:rPr lang="en-US" smtClean="0"/>
              <a:t>‹#›</a:t>
            </a:fld>
            <a:endParaRPr lang="en-US"/>
          </a:p>
        </p:txBody>
      </p:sp>
    </p:spTree>
    <p:extLst>
      <p:ext uri="{BB962C8B-B14F-4D97-AF65-F5344CB8AC3E}">
        <p14:creationId xmlns:p14="http://schemas.microsoft.com/office/powerpoint/2010/main" val="25997745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9AA955-215A-0B41-BCEC-274011D8F2CD}"/>
              </a:ext>
            </a:extLst>
          </p:cNvPr>
          <p:cNvSpPr>
            <a:spLocks noGrp="1"/>
          </p:cNvSpPr>
          <p:nvPr>
            <p:ph type="title"/>
          </p:nvPr>
        </p:nvSpPr>
        <p:spPr>
          <a:xfrm>
            <a:off x="839788" y="365125"/>
            <a:ext cx="10515600" cy="1325563"/>
          </a:xfr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D00B5751-666F-ED43-9B27-5CADAD768EA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567C4E86-F47C-124F-9345-484B0A986789}"/>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7438D237-1D8E-4644-8357-E6208A06F75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32C66BB6-B5AA-B148-9427-6ADE5BECE196}"/>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B54BF301-6C4A-E540-9238-EC7FC6CCDE06}"/>
              </a:ext>
            </a:extLst>
          </p:cNvPr>
          <p:cNvSpPr>
            <a:spLocks noGrp="1"/>
          </p:cNvSpPr>
          <p:nvPr>
            <p:ph type="dt" sz="half" idx="10"/>
          </p:nvPr>
        </p:nvSpPr>
        <p:spPr/>
        <p:txBody>
          <a:bodyPr/>
          <a:lstStyle/>
          <a:p>
            <a:fld id="{411027BB-4C9B-DF4D-AFC7-7222272056AA}" type="datetimeFigureOut">
              <a:rPr lang="en-US" smtClean="0"/>
              <a:t>1/21/2025</a:t>
            </a:fld>
            <a:endParaRPr lang="en-US"/>
          </a:p>
        </p:txBody>
      </p:sp>
      <p:sp>
        <p:nvSpPr>
          <p:cNvPr id="8" name="Footer Placeholder 7">
            <a:extLst>
              <a:ext uri="{FF2B5EF4-FFF2-40B4-BE49-F238E27FC236}">
                <a16:creationId xmlns:a16="http://schemas.microsoft.com/office/drawing/2014/main" id="{19959486-E59F-7144-AB9F-A943001722CD}"/>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003002D8-54C0-3044-A2F2-61B8AF49D8D5}"/>
              </a:ext>
            </a:extLst>
          </p:cNvPr>
          <p:cNvSpPr>
            <a:spLocks noGrp="1"/>
          </p:cNvSpPr>
          <p:nvPr>
            <p:ph type="sldNum" sz="quarter" idx="12"/>
          </p:nvPr>
        </p:nvSpPr>
        <p:spPr/>
        <p:txBody>
          <a:bodyPr/>
          <a:lstStyle/>
          <a:p>
            <a:fld id="{671D4EAB-2CC0-BE44-BE24-FA9E334CB4D2}" type="slidenum">
              <a:rPr lang="en-US" smtClean="0"/>
              <a:t>‹#›</a:t>
            </a:fld>
            <a:endParaRPr lang="en-US"/>
          </a:p>
        </p:txBody>
      </p:sp>
    </p:spTree>
    <p:extLst>
      <p:ext uri="{BB962C8B-B14F-4D97-AF65-F5344CB8AC3E}">
        <p14:creationId xmlns:p14="http://schemas.microsoft.com/office/powerpoint/2010/main" val="92939980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55CEEB-1DC0-7D49-8639-1DED863DD1C5}"/>
              </a:ext>
            </a:extLst>
          </p:cNvPr>
          <p:cNvSpPr>
            <a:spLocks noGrp="1"/>
          </p:cNvSpPr>
          <p:nvPr>
            <p:ph type="title"/>
          </p:nvPr>
        </p:nvSpPr>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A828613E-120D-EA40-9D12-B9D6B3EBBBD8}"/>
              </a:ext>
            </a:extLst>
          </p:cNvPr>
          <p:cNvSpPr>
            <a:spLocks noGrp="1"/>
          </p:cNvSpPr>
          <p:nvPr>
            <p:ph type="dt" sz="half" idx="10"/>
          </p:nvPr>
        </p:nvSpPr>
        <p:spPr/>
        <p:txBody>
          <a:bodyPr/>
          <a:lstStyle/>
          <a:p>
            <a:fld id="{411027BB-4C9B-DF4D-AFC7-7222272056AA}" type="datetimeFigureOut">
              <a:rPr lang="en-US" smtClean="0"/>
              <a:t>1/21/2025</a:t>
            </a:fld>
            <a:endParaRPr lang="en-US"/>
          </a:p>
        </p:txBody>
      </p:sp>
      <p:sp>
        <p:nvSpPr>
          <p:cNvPr id="4" name="Footer Placeholder 3">
            <a:extLst>
              <a:ext uri="{FF2B5EF4-FFF2-40B4-BE49-F238E27FC236}">
                <a16:creationId xmlns:a16="http://schemas.microsoft.com/office/drawing/2014/main" id="{4DAAA77B-3049-8041-A091-6515307A00A2}"/>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EF4B1FFF-0243-5142-8F33-A35ED74A07CC}"/>
              </a:ext>
            </a:extLst>
          </p:cNvPr>
          <p:cNvSpPr>
            <a:spLocks noGrp="1"/>
          </p:cNvSpPr>
          <p:nvPr>
            <p:ph type="sldNum" sz="quarter" idx="12"/>
          </p:nvPr>
        </p:nvSpPr>
        <p:spPr/>
        <p:txBody>
          <a:bodyPr/>
          <a:lstStyle/>
          <a:p>
            <a:fld id="{671D4EAB-2CC0-BE44-BE24-FA9E334CB4D2}" type="slidenum">
              <a:rPr lang="en-US" smtClean="0"/>
              <a:t>‹#›</a:t>
            </a:fld>
            <a:endParaRPr lang="en-US"/>
          </a:p>
        </p:txBody>
      </p:sp>
    </p:spTree>
    <p:extLst>
      <p:ext uri="{BB962C8B-B14F-4D97-AF65-F5344CB8AC3E}">
        <p14:creationId xmlns:p14="http://schemas.microsoft.com/office/powerpoint/2010/main" val="264338649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65D47DD-70A1-7F4D-B8FC-DF762B8111B4}"/>
              </a:ext>
            </a:extLst>
          </p:cNvPr>
          <p:cNvSpPr>
            <a:spLocks noGrp="1"/>
          </p:cNvSpPr>
          <p:nvPr>
            <p:ph type="dt" sz="half" idx="10"/>
          </p:nvPr>
        </p:nvSpPr>
        <p:spPr/>
        <p:txBody>
          <a:bodyPr/>
          <a:lstStyle/>
          <a:p>
            <a:fld id="{411027BB-4C9B-DF4D-AFC7-7222272056AA}" type="datetimeFigureOut">
              <a:rPr lang="en-US" smtClean="0"/>
              <a:t>1/21/2025</a:t>
            </a:fld>
            <a:endParaRPr lang="en-US"/>
          </a:p>
        </p:txBody>
      </p:sp>
      <p:sp>
        <p:nvSpPr>
          <p:cNvPr id="3" name="Footer Placeholder 2">
            <a:extLst>
              <a:ext uri="{FF2B5EF4-FFF2-40B4-BE49-F238E27FC236}">
                <a16:creationId xmlns:a16="http://schemas.microsoft.com/office/drawing/2014/main" id="{06FE9C60-CDD3-6D44-B2C7-BD6F3FDC322E}"/>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F1B01A74-2F62-7A47-B900-F7D6FDF4ACE5}"/>
              </a:ext>
            </a:extLst>
          </p:cNvPr>
          <p:cNvSpPr>
            <a:spLocks noGrp="1"/>
          </p:cNvSpPr>
          <p:nvPr>
            <p:ph type="sldNum" sz="quarter" idx="12"/>
          </p:nvPr>
        </p:nvSpPr>
        <p:spPr/>
        <p:txBody>
          <a:bodyPr/>
          <a:lstStyle/>
          <a:p>
            <a:fld id="{671D4EAB-2CC0-BE44-BE24-FA9E334CB4D2}" type="slidenum">
              <a:rPr lang="en-US" smtClean="0"/>
              <a:t>‹#›</a:t>
            </a:fld>
            <a:endParaRPr lang="en-US"/>
          </a:p>
        </p:txBody>
      </p:sp>
    </p:spTree>
    <p:extLst>
      <p:ext uri="{BB962C8B-B14F-4D97-AF65-F5344CB8AC3E}">
        <p14:creationId xmlns:p14="http://schemas.microsoft.com/office/powerpoint/2010/main" val="371610833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CFA6FE-B4DB-CE43-904D-9254465AD790}"/>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0FDCDEC1-2FB5-234D-AA43-B5F3EF2A021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FEE31C37-ACE6-7948-99E6-D74FDB6CF28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12639E47-F9F6-5143-9C5D-91508CBD0526}"/>
              </a:ext>
            </a:extLst>
          </p:cNvPr>
          <p:cNvSpPr>
            <a:spLocks noGrp="1"/>
          </p:cNvSpPr>
          <p:nvPr>
            <p:ph type="dt" sz="half" idx="10"/>
          </p:nvPr>
        </p:nvSpPr>
        <p:spPr/>
        <p:txBody>
          <a:bodyPr/>
          <a:lstStyle/>
          <a:p>
            <a:fld id="{411027BB-4C9B-DF4D-AFC7-7222272056AA}" type="datetimeFigureOut">
              <a:rPr lang="en-US" smtClean="0"/>
              <a:t>1/21/2025</a:t>
            </a:fld>
            <a:endParaRPr lang="en-US"/>
          </a:p>
        </p:txBody>
      </p:sp>
      <p:sp>
        <p:nvSpPr>
          <p:cNvPr id="6" name="Footer Placeholder 5">
            <a:extLst>
              <a:ext uri="{FF2B5EF4-FFF2-40B4-BE49-F238E27FC236}">
                <a16:creationId xmlns:a16="http://schemas.microsoft.com/office/drawing/2014/main" id="{E846CB3A-646A-8244-868D-23A35A53B66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0BFE8DA-4D6C-B14B-B2D1-2F868B7B5AB3}"/>
              </a:ext>
            </a:extLst>
          </p:cNvPr>
          <p:cNvSpPr>
            <a:spLocks noGrp="1"/>
          </p:cNvSpPr>
          <p:nvPr>
            <p:ph type="sldNum" sz="quarter" idx="12"/>
          </p:nvPr>
        </p:nvSpPr>
        <p:spPr/>
        <p:txBody>
          <a:bodyPr/>
          <a:lstStyle/>
          <a:p>
            <a:fld id="{671D4EAB-2CC0-BE44-BE24-FA9E334CB4D2}" type="slidenum">
              <a:rPr lang="en-US" smtClean="0"/>
              <a:t>‹#›</a:t>
            </a:fld>
            <a:endParaRPr lang="en-US"/>
          </a:p>
        </p:txBody>
      </p:sp>
    </p:spTree>
    <p:extLst>
      <p:ext uri="{BB962C8B-B14F-4D97-AF65-F5344CB8AC3E}">
        <p14:creationId xmlns:p14="http://schemas.microsoft.com/office/powerpoint/2010/main" val="173596129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126E6C-924A-1145-A69A-4246AD71E9BB}"/>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59221A70-173E-654C-AFAD-93EEE974C73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BDE2C597-4520-B049-A7D5-1C9F0E65A9A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1A408F87-DE71-7342-8104-10AAE8F2D446}"/>
              </a:ext>
            </a:extLst>
          </p:cNvPr>
          <p:cNvSpPr>
            <a:spLocks noGrp="1"/>
          </p:cNvSpPr>
          <p:nvPr>
            <p:ph type="dt" sz="half" idx="10"/>
          </p:nvPr>
        </p:nvSpPr>
        <p:spPr/>
        <p:txBody>
          <a:bodyPr/>
          <a:lstStyle/>
          <a:p>
            <a:fld id="{411027BB-4C9B-DF4D-AFC7-7222272056AA}" type="datetimeFigureOut">
              <a:rPr lang="en-US" smtClean="0"/>
              <a:t>1/21/2025</a:t>
            </a:fld>
            <a:endParaRPr lang="en-US"/>
          </a:p>
        </p:txBody>
      </p:sp>
      <p:sp>
        <p:nvSpPr>
          <p:cNvPr id="6" name="Footer Placeholder 5">
            <a:extLst>
              <a:ext uri="{FF2B5EF4-FFF2-40B4-BE49-F238E27FC236}">
                <a16:creationId xmlns:a16="http://schemas.microsoft.com/office/drawing/2014/main" id="{572871ED-A3C1-024B-BF16-B9D3F308A5B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A767F34-786B-BC4F-BEAA-CE7FE79E5496}"/>
              </a:ext>
            </a:extLst>
          </p:cNvPr>
          <p:cNvSpPr>
            <a:spLocks noGrp="1"/>
          </p:cNvSpPr>
          <p:nvPr>
            <p:ph type="sldNum" sz="quarter" idx="12"/>
          </p:nvPr>
        </p:nvSpPr>
        <p:spPr/>
        <p:txBody>
          <a:bodyPr/>
          <a:lstStyle/>
          <a:p>
            <a:fld id="{671D4EAB-2CC0-BE44-BE24-FA9E334CB4D2}" type="slidenum">
              <a:rPr lang="en-US" smtClean="0"/>
              <a:t>‹#›</a:t>
            </a:fld>
            <a:endParaRPr lang="en-US"/>
          </a:p>
        </p:txBody>
      </p:sp>
    </p:spTree>
    <p:extLst>
      <p:ext uri="{BB962C8B-B14F-4D97-AF65-F5344CB8AC3E}">
        <p14:creationId xmlns:p14="http://schemas.microsoft.com/office/powerpoint/2010/main" val="138098743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16EB7D3-6EF6-644B-A910-D8272C6D49D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1E7C7908-C676-4C49-9A97-6AC391DB2EE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5418C515-4A98-5D4E-8399-67632AC3F64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11027BB-4C9B-DF4D-AFC7-7222272056AA}" type="datetimeFigureOut">
              <a:rPr lang="en-US" smtClean="0"/>
              <a:t>1/21/2025</a:t>
            </a:fld>
            <a:endParaRPr lang="en-US"/>
          </a:p>
        </p:txBody>
      </p:sp>
      <p:sp>
        <p:nvSpPr>
          <p:cNvPr id="5" name="Footer Placeholder 4">
            <a:extLst>
              <a:ext uri="{FF2B5EF4-FFF2-40B4-BE49-F238E27FC236}">
                <a16:creationId xmlns:a16="http://schemas.microsoft.com/office/drawing/2014/main" id="{744BB7C0-FAE0-304C-8E0D-9BB99487482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5FB63FB6-555A-F24F-94BB-E5DEBE89F3C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71D4EAB-2CC0-BE44-BE24-FA9E334CB4D2}" type="slidenum">
              <a:rPr lang="en-US" smtClean="0"/>
              <a:t>‹#›</a:t>
            </a:fld>
            <a:endParaRPr lang="en-US"/>
          </a:p>
        </p:txBody>
      </p:sp>
    </p:spTree>
    <p:extLst>
      <p:ext uri="{BB962C8B-B14F-4D97-AF65-F5344CB8AC3E}">
        <p14:creationId xmlns:p14="http://schemas.microsoft.com/office/powerpoint/2010/main" val="229384625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microsoft.com/office/2007/relationships/hdphoto" Target="../media/hdphoto1.wdp"/><Relationship Id="rId3" Type="http://schemas.openxmlformats.org/officeDocument/2006/relationships/image" Target="../media/image1.png"/><Relationship Id="rId7"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image" Target="../media/image2.svg"/><Relationship Id="rId9" Type="http://schemas.openxmlformats.org/officeDocument/2006/relationships/image" Target="../media/image5.png"/></Relationships>
</file>

<file path=ppt/slides/_rels/slide2.xml.rels><?xml version="1.0" encoding="UTF-8" standalone="yes"?>
<Relationships xmlns="http://schemas.openxmlformats.org/package/2006/relationships"><Relationship Id="rId8" Type="http://schemas.openxmlformats.org/officeDocument/2006/relationships/image" Target="../media/image8.jpg"/><Relationship Id="rId3" Type="http://schemas.openxmlformats.org/officeDocument/2006/relationships/image" Target="../media/image6.emf"/><Relationship Id="rId7" Type="http://schemas.openxmlformats.org/officeDocument/2006/relationships/hyperlink" Target="https://canalrivertrust.org.uk/media/original/44311-build-a-canal-cut-colour-and-make.pdf" TargetMode="External"/><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hyperlink" Target="http://canalrivertrust.org.uk/media/original/44311-build-a-canal-cut-colour-and-make.pdf" TargetMode="External"/><Relationship Id="rId5" Type="http://schemas.openxmlformats.org/officeDocument/2006/relationships/image" Target="../media/image9.sv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Graphic 12">
            <a:extLst>
              <a:ext uri="{FF2B5EF4-FFF2-40B4-BE49-F238E27FC236}">
                <a16:creationId xmlns:a16="http://schemas.microsoft.com/office/drawing/2014/main" id="{EEB38C1D-44EF-5F42-98F9-5ACA34A46363}"/>
              </a:ext>
            </a:extLst>
          </p:cNvPr>
          <p:cNvPicPr>
            <a:picLocks noChangeAspect="1"/>
          </p:cNvPicPr>
          <p:nvPr/>
        </p:nvPicPr>
        <p:blipFill>
          <a:blip r:embed="rId3">
            <a:extLst>
              <a:ext uri="{96DAC541-7B7A-43D3-8B79-37D633B846F1}">
                <asvg:svgBlip xmlns:asvg="http://schemas.microsoft.com/office/drawing/2016/SVG/main" xmlns="" r:embed="rId4"/>
              </a:ext>
            </a:extLst>
          </a:blip>
          <a:stretch>
            <a:fillRect/>
          </a:stretch>
        </p:blipFill>
        <p:spPr>
          <a:xfrm>
            <a:off x="-64008" y="3297682"/>
            <a:ext cx="12344400" cy="3632597"/>
          </a:xfrm>
          <a:prstGeom prst="rect">
            <a:avLst/>
          </a:prstGeom>
        </p:spPr>
      </p:pic>
      <p:sp>
        <p:nvSpPr>
          <p:cNvPr id="5" name="TextBox 4">
            <a:extLst>
              <a:ext uri="{FF2B5EF4-FFF2-40B4-BE49-F238E27FC236}">
                <a16:creationId xmlns:a16="http://schemas.microsoft.com/office/drawing/2014/main" id="{1DD5F41C-9AFF-5D40-9543-6B1C69EFF0AB}"/>
              </a:ext>
            </a:extLst>
          </p:cNvPr>
          <p:cNvSpPr txBox="1"/>
          <p:nvPr/>
        </p:nvSpPr>
        <p:spPr>
          <a:xfrm>
            <a:off x="3283200" y="342320"/>
            <a:ext cx="8451836" cy="1323439"/>
          </a:xfrm>
          <a:prstGeom prst="rect">
            <a:avLst/>
          </a:prstGeom>
          <a:noFill/>
        </p:spPr>
        <p:txBody>
          <a:bodyPr wrap="square" rtlCol="0">
            <a:spAutoFit/>
          </a:bodyPr>
          <a:lstStyle/>
          <a:p>
            <a:pPr algn="r"/>
            <a:r>
              <a:rPr lang="en-GB" sz="4000" b="1" dirty="0">
                <a:solidFill>
                  <a:srgbClr val="4E6A84"/>
                </a:solidFill>
                <a:latin typeface="Fredoka One" panose="02000000000000000000" pitchFamily="2" charset="77"/>
              </a:rPr>
              <a:t>Four Great Highways</a:t>
            </a:r>
          </a:p>
          <a:p>
            <a:pPr algn="r"/>
            <a:r>
              <a:rPr lang="en-GB" sz="4000" b="1" dirty="0">
                <a:solidFill>
                  <a:srgbClr val="D78643"/>
                </a:solidFill>
                <a:latin typeface="Fredoka One" panose="02000000000000000000" pitchFamily="2" charset="77"/>
              </a:rPr>
              <a:t>Moving Pictures</a:t>
            </a:r>
            <a:endParaRPr lang="en-US" sz="4000" dirty="0">
              <a:solidFill>
                <a:srgbClr val="D78643"/>
              </a:solidFill>
              <a:latin typeface="Fredoka One" panose="02000000000000000000" pitchFamily="2" charset="77"/>
            </a:endParaRPr>
          </a:p>
        </p:txBody>
      </p:sp>
      <p:pic>
        <p:nvPicPr>
          <p:cNvPr id="10" name="Picture 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068436" y="1797590"/>
            <a:ext cx="5153378" cy="4476210"/>
          </a:xfrm>
          <a:prstGeom prst="rect">
            <a:avLst/>
          </a:prstGeom>
        </p:spPr>
      </p:pic>
      <p:sp>
        <p:nvSpPr>
          <p:cNvPr id="6" name="Rectangle 5"/>
          <p:cNvSpPr/>
          <p:nvPr/>
        </p:nvSpPr>
        <p:spPr>
          <a:xfrm>
            <a:off x="4047777" y="2422387"/>
            <a:ext cx="3597447" cy="3293209"/>
          </a:xfrm>
          <a:prstGeom prst="rect">
            <a:avLst/>
          </a:prstGeom>
        </p:spPr>
        <p:txBody>
          <a:bodyPr wrap="square">
            <a:spAutoFit/>
          </a:bodyPr>
          <a:lstStyle/>
          <a:p>
            <a:pPr algn="ctr"/>
            <a:r>
              <a:rPr lang="en-GB" sz="2400" dirty="0">
                <a:solidFill>
                  <a:srgbClr val="4E6A84"/>
                </a:solidFill>
                <a:latin typeface="Fredoka One" panose="020B0604020202020204" charset="0"/>
              </a:rPr>
              <a:t>Use this activity          to see how transport in the Dee Valley has changed over time!</a:t>
            </a:r>
          </a:p>
          <a:p>
            <a:pPr lvl="0" algn="ctr"/>
            <a:endParaRPr lang="en-GB" sz="1200" dirty="0">
              <a:solidFill>
                <a:srgbClr val="4E6A84"/>
              </a:solidFill>
              <a:latin typeface="Quicksand" panose="020B0604020202020204" charset="0"/>
            </a:endParaRPr>
          </a:p>
          <a:p>
            <a:pPr lvl="0" algn="ctr"/>
            <a:r>
              <a:rPr lang="en-GB" sz="2000" dirty="0">
                <a:solidFill>
                  <a:srgbClr val="4E6A84"/>
                </a:solidFill>
                <a:latin typeface="Quicksand" panose="020B0604020202020204" charset="0"/>
              </a:rPr>
              <a:t>Follow the instructions to create two moving pictures showing one of the Four Great Highways in the </a:t>
            </a:r>
          </a:p>
          <a:p>
            <a:pPr lvl="0" algn="ctr"/>
            <a:r>
              <a:rPr lang="en-GB" sz="2000" dirty="0">
                <a:solidFill>
                  <a:srgbClr val="4E6A84"/>
                </a:solidFill>
                <a:latin typeface="Quicksand" panose="020B0604020202020204" charset="0"/>
              </a:rPr>
              <a:t>past and present. </a:t>
            </a:r>
          </a:p>
        </p:txBody>
      </p:sp>
      <p:pic>
        <p:nvPicPr>
          <p:cNvPr id="12" name="Picture 1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666081" y="5284217"/>
            <a:ext cx="1373637" cy="1373637"/>
          </a:xfrm>
          <a:prstGeom prst="rect">
            <a:avLst/>
          </a:prstGeom>
        </p:spPr>
      </p:pic>
      <p:pic>
        <p:nvPicPr>
          <p:cNvPr id="2" name="Picture 1"/>
          <p:cNvPicPr>
            <a:picLocks noChangeAspect="1"/>
          </p:cNvPicPr>
          <p:nvPr/>
        </p:nvPicPr>
        <p:blipFill>
          <a:blip r:embed="rId7">
            <a:extLst>
              <a:ext uri="{BEBA8EAE-BF5A-486C-A8C5-ECC9F3942E4B}">
                <a14:imgProps xmlns:a14="http://schemas.microsoft.com/office/drawing/2010/main">
                  <a14:imgLayer r:embed="rId8">
                    <a14:imgEffect>
                      <a14:backgroundRemoval t="5375" b="89969" l="10000" r="90000">
                        <a14:backgroundMark x1="36512" y1="22629" x2="36512" y2="22629"/>
                      </a14:backgroundRemoval>
                    </a14:imgEffect>
                  </a14:imgLayer>
                </a14:imgProps>
              </a:ext>
              <a:ext uri="{28A0092B-C50C-407E-A947-70E740481C1C}">
                <a14:useLocalDpi xmlns:a14="http://schemas.microsoft.com/office/drawing/2010/main" val="0"/>
              </a:ext>
            </a:extLst>
          </a:blip>
          <a:stretch>
            <a:fillRect/>
          </a:stretch>
        </p:blipFill>
        <p:spPr>
          <a:xfrm flipH="1">
            <a:off x="-567075" y="1500857"/>
            <a:ext cx="4455583" cy="7566719"/>
          </a:xfrm>
          <a:prstGeom prst="rect">
            <a:avLst/>
          </a:prstGeom>
        </p:spPr>
      </p:pic>
      <p:pic>
        <p:nvPicPr>
          <p:cNvPr id="11" name="Picture 10"/>
          <p:cNvPicPr>
            <a:picLocks noChangeAspect="1"/>
          </p:cNvPicPr>
          <p:nvPr/>
        </p:nvPicPr>
        <p:blipFill rotWithShape="1">
          <a:blip r:embed="rId9">
            <a:extLst>
              <a:ext uri="{28A0092B-C50C-407E-A947-70E740481C1C}">
                <a14:useLocalDpi xmlns:a14="http://schemas.microsoft.com/office/drawing/2010/main" val="0"/>
              </a:ext>
            </a:extLst>
          </a:blip>
          <a:srcRect t="6052" b="30265"/>
          <a:stretch/>
        </p:blipFill>
        <p:spPr>
          <a:xfrm>
            <a:off x="259451" y="0"/>
            <a:ext cx="3297354" cy="2099861"/>
          </a:xfrm>
          <a:prstGeom prst="rect">
            <a:avLst/>
          </a:prstGeom>
        </p:spPr>
      </p:pic>
    </p:spTree>
    <p:extLst>
      <p:ext uri="{BB962C8B-B14F-4D97-AF65-F5344CB8AC3E}">
        <p14:creationId xmlns:p14="http://schemas.microsoft.com/office/powerpoint/2010/main" val="36904019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34B70BE0-8B72-7A42-889A-1034EAE0907D}"/>
              </a:ext>
            </a:extLst>
          </p:cNvPr>
          <p:cNvPicPr>
            <a:picLocks noChangeAspect="1"/>
          </p:cNvPicPr>
          <p:nvPr/>
        </p:nvPicPr>
        <p:blipFill>
          <a:blip r:embed="rId3"/>
          <a:stretch>
            <a:fillRect/>
          </a:stretch>
        </p:blipFill>
        <p:spPr>
          <a:xfrm>
            <a:off x="-1" y="3548226"/>
            <a:ext cx="12192001" cy="3309774"/>
          </a:xfrm>
          <a:prstGeom prst="rect">
            <a:avLst/>
          </a:prstGeom>
        </p:spPr>
      </p:pic>
      <p:grpSp>
        <p:nvGrpSpPr>
          <p:cNvPr id="9" name="Group 8">
            <a:extLst>
              <a:ext uri="{FF2B5EF4-FFF2-40B4-BE49-F238E27FC236}">
                <a16:creationId xmlns:a16="http://schemas.microsoft.com/office/drawing/2014/main" id="{1666C9C9-BB75-DE41-8738-A758AA257057}"/>
              </a:ext>
            </a:extLst>
          </p:cNvPr>
          <p:cNvGrpSpPr/>
          <p:nvPr/>
        </p:nvGrpSpPr>
        <p:grpSpPr>
          <a:xfrm>
            <a:off x="799935" y="612417"/>
            <a:ext cx="5509044" cy="7189165"/>
            <a:chOff x="3659764" y="708510"/>
            <a:chExt cx="5509044" cy="7189165"/>
          </a:xfrm>
        </p:grpSpPr>
        <p:pic>
          <p:nvPicPr>
            <p:cNvPr id="10" name="Graphic 15">
              <a:extLst>
                <a:ext uri="{FF2B5EF4-FFF2-40B4-BE49-F238E27FC236}">
                  <a16:creationId xmlns:a16="http://schemas.microsoft.com/office/drawing/2014/main" id="{70DECD5C-B59C-E04A-892E-A8B040A2C944}"/>
                </a:ext>
              </a:extLst>
            </p:cNvPr>
            <p:cNvPicPr>
              <a:picLocks noChangeAspect="1"/>
            </p:cNvPicPr>
            <p:nvPr/>
          </p:nvPicPr>
          <p:blipFill>
            <a:blip r:embed="rId4">
              <a:extLst>
                <a:ext uri="{96DAC541-7B7A-43D3-8B79-37D633B846F1}">
                  <asvg:svgBlip xmlns:asvg="http://schemas.microsoft.com/office/drawing/2016/SVG/main" xmlns="" r:embed="rId5"/>
                </a:ext>
              </a:extLst>
            </a:blip>
            <a:stretch>
              <a:fillRect/>
            </a:stretch>
          </p:blipFill>
          <p:spPr>
            <a:xfrm flipH="1">
              <a:off x="3659764" y="708510"/>
              <a:ext cx="5509044" cy="7189165"/>
            </a:xfrm>
            <a:prstGeom prst="rect">
              <a:avLst/>
            </a:prstGeom>
          </p:spPr>
        </p:pic>
        <p:sp>
          <p:nvSpPr>
            <p:cNvPr id="11" name="TextBox 10">
              <a:extLst>
                <a:ext uri="{FF2B5EF4-FFF2-40B4-BE49-F238E27FC236}">
                  <a16:creationId xmlns:a16="http://schemas.microsoft.com/office/drawing/2014/main" id="{F9FF5F7C-CCAB-E64F-BBBE-C66A0B918794}"/>
                </a:ext>
              </a:extLst>
            </p:cNvPr>
            <p:cNvSpPr txBox="1"/>
            <p:nvPr/>
          </p:nvSpPr>
          <p:spPr>
            <a:xfrm>
              <a:off x="4220331" y="1943882"/>
              <a:ext cx="4626411" cy="4862870"/>
            </a:xfrm>
            <a:prstGeom prst="rect">
              <a:avLst/>
            </a:prstGeom>
            <a:noFill/>
          </p:spPr>
          <p:txBody>
            <a:bodyPr wrap="square" rtlCol="0">
              <a:spAutoFit/>
            </a:bodyPr>
            <a:lstStyle/>
            <a:p>
              <a:r>
                <a:rPr lang="en-GB" sz="3200" dirty="0">
                  <a:solidFill>
                    <a:schemeClr val="bg1"/>
                  </a:solidFill>
                  <a:latin typeface="Fredoka One" panose="02000000000000000000" pitchFamily="2" charset="77"/>
                </a:rPr>
                <a:t>You will need:</a:t>
              </a:r>
            </a:p>
            <a:p>
              <a:endParaRPr lang="en-GB" sz="2000" dirty="0">
                <a:solidFill>
                  <a:schemeClr val="bg1"/>
                </a:solidFill>
                <a:latin typeface="Quicksand" panose="020B0604020202020204" charset="0"/>
              </a:endParaRPr>
            </a:p>
            <a:p>
              <a:pPr marL="342900" lvl="1" indent="-342900">
                <a:lnSpc>
                  <a:spcPct val="120000"/>
                </a:lnSpc>
                <a:buFont typeface="Arial"/>
                <a:buChar char="•"/>
              </a:pPr>
              <a:r>
                <a:rPr lang="en-GB" sz="2000" dirty="0">
                  <a:solidFill>
                    <a:schemeClr val="bg1"/>
                  </a:solidFill>
                  <a:latin typeface="Quicksand" panose="020B0604020202020204" charset="0"/>
                </a:rPr>
                <a:t>A4 card (1 each)</a:t>
              </a:r>
            </a:p>
            <a:p>
              <a:pPr marL="342900" lvl="1" indent="-342900">
                <a:lnSpc>
                  <a:spcPct val="120000"/>
                </a:lnSpc>
                <a:buFont typeface="Arial"/>
                <a:buChar char="•"/>
              </a:pPr>
              <a:r>
                <a:rPr lang="en-GB" sz="2000" dirty="0">
                  <a:solidFill>
                    <a:schemeClr val="bg1"/>
                  </a:solidFill>
                  <a:latin typeface="Quicksand" panose="020B0604020202020204" charset="0"/>
                </a:rPr>
                <a:t>A6 card (2 each)</a:t>
              </a:r>
            </a:p>
            <a:p>
              <a:pPr marL="342900" lvl="1" indent="-342900">
                <a:lnSpc>
                  <a:spcPct val="120000"/>
                </a:lnSpc>
                <a:buFont typeface="Arial"/>
                <a:buChar char="•"/>
              </a:pPr>
              <a:r>
                <a:rPr lang="en-GB" sz="2000" dirty="0">
                  <a:solidFill>
                    <a:schemeClr val="bg1"/>
                  </a:solidFill>
                  <a:latin typeface="Quicksand" panose="020B0604020202020204" charset="0"/>
                </a:rPr>
                <a:t>Drawing and colouring materials</a:t>
              </a:r>
            </a:p>
            <a:p>
              <a:pPr marL="342900" lvl="1" indent="-342900">
                <a:lnSpc>
                  <a:spcPct val="120000"/>
                </a:lnSpc>
                <a:buFont typeface="Arial"/>
                <a:buChar char="•"/>
              </a:pPr>
              <a:r>
                <a:rPr lang="en-GB" sz="2000" dirty="0">
                  <a:solidFill>
                    <a:schemeClr val="bg1"/>
                  </a:solidFill>
                  <a:latin typeface="Quicksand" panose="020B0604020202020204" charset="0"/>
                </a:rPr>
                <a:t>Craft/lolly stick (2 each)</a:t>
              </a:r>
            </a:p>
            <a:p>
              <a:pPr marL="342900" lvl="1" indent="-342900">
                <a:lnSpc>
                  <a:spcPct val="120000"/>
                </a:lnSpc>
                <a:buFont typeface="Arial"/>
                <a:buChar char="•"/>
              </a:pPr>
              <a:r>
                <a:rPr lang="en-GB" sz="2000" dirty="0">
                  <a:solidFill>
                    <a:schemeClr val="bg1"/>
                  </a:solidFill>
                  <a:latin typeface="Quicksand" panose="020B0604020202020204" charset="0"/>
                </a:rPr>
                <a:t>Tape</a:t>
              </a:r>
            </a:p>
            <a:p>
              <a:pPr marL="342900" lvl="1" indent="-342900">
                <a:lnSpc>
                  <a:spcPct val="120000"/>
                </a:lnSpc>
                <a:buFont typeface="Arial"/>
                <a:buChar char="•"/>
              </a:pPr>
              <a:r>
                <a:rPr lang="en-GB" sz="2000" dirty="0">
                  <a:solidFill>
                    <a:schemeClr val="bg1"/>
                  </a:solidFill>
                  <a:latin typeface="Quicksand" panose="020B0604020202020204" charset="0"/>
                </a:rPr>
                <a:t>Glue</a:t>
              </a:r>
            </a:p>
            <a:p>
              <a:pPr marL="342900" lvl="1" indent="-342900">
                <a:lnSpc>
                  <a:spcPct val="120000"/>
                </a:lnSpc>
                <a:buFont typeface="Arial"/>
                <a:buChar char="•"/>
              </a:pPr>
              <a:r>
                <a:rPr lang="en-GB" sz="2000" dirty="0">
                  <a:solidFill>
                    <a:schemeClr val="bg1"/>
                  </a:solidFill>
                  <a:latin typeface="Quicksand" panose="020B0604020202020204" charset="0"/>
                </a:rPr>
                <a:t>Scissors</a:t>
              </a:r>
            </a:p>
            <a:p>
              <a:pPr marL="342900" lvl="1" indent="-342900">
                <a:lnSpc>
                  <a:spcPct val="120000"/>
                </a:lnSpc>
                <a:buFont typeface="Arial"/>
                <a:buChar char="•"/>
              </a:pPr>
              <a:r>
                <a:rPr lang="en-GB" sz="2000" dirty="0">
                  <a:solidFill>
                    <a:schemeClr val="bg1"/>
                  </a:solidFill>
                  <a:latin typeface="Quicksand" panose="020B0604020202020204" charset="0"/>
                </a:rPr>
                <a:t>Transport and scenery (optional) from Canal and River Trust activity link</a:t>
              </a:r>
              <a:endParaRPr lang="en-GB" sz="2400" dirty="0">
                <a:solidFill>
                  <a:schemeClr val="bg1"/>
                </a:solidFill>
                <a:latin typeface="Quicksand" pitchFamily="2" charset="77"/>
              </a:endParaRPr>
            </a:p>
            <a:p>
              <a:endParaRPr lang="en-US" dirty="0"/>
            </a:p>
          </p:txBody>
        </p:sp>
      </p:grpSp>
      <p:grpSp>
        <p:nvGrpSpPr>
          <p:cNvPr id="8" name="Group 7"/>
          <p:cNvGrpSpPr/>
          <p:nvPr/>
        </p:nvGrpSpPr>
        <p:grpSpPr>
          <a:xfrm>
            <a:off x="6866715" y="845248"/>
            <a:ext cx="4397648" cy="1759396"/>
            <a:chOff x="1255657" y="4418608"/>
            <a:chExt cx="4397648" cy="1685768"/>
          </a:xfrm>
        </p:grpSpPr>
        <p:sp>
          <p:nvSpPr>
            <p:cNvPr id="12" name="tab">
              <a:hlinkClick r:id="rId6"/>
              <a:hlinkHover r:id="" action="ppaction://noaction" highlightClick="1"/>
              <a:extLst>
                <a:ext uri="{FF2B5EF4-FFF2-40B4-BE49-F238E27FC236}">
                  <a16:creationId xmlns:a16="http://schemas.microsoft.com/office/drawing/2014/main" id="{5892CCC1-E28C-1046-A60C-74891DCE1820}"/>
                </a:ext>
              </a:extLst>
            </p:cNvPr>
            <p:cNvSpPr/>
            <p:nvPr/>
          </p:nvSpPr>
          <p:spPr>
            <a:xfrm rot="10800000">
              <a:off x="1620967" y="4837688"/>
              <a:ext cx="4032338" cy="1266688"/>
            </a:xfrm>
            <a:prstGeom prst="roundRect">
              <a:avLst>
                <a:gd name="adj" fmla="val 33750"/>
              </a:avLst>
            </a:prstGeom>
            <a:solidFill>
              <a:srgbClr val="4E6A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9AB8DE"/>
                </a:solidFill>
              </a:endParaRPr>
            </a:p>
          </p:txBody>
        </p:sp>
        <p:sp>
          <p:nvSpPr>
            <p:cNvPr id="13" name="TextBox 12">
              <a:extLst>
                <a:ext uri="{FF2B5EF4-FFF2-40B4-BE49-F238E27FC236}">
                  <a16:creationId xmlns:a16="http://schemas.microsoft.com/office/drawing/2014/main" id="{6BD39C7C-2A28-6747-8C82-DDBBF1808F9E}"/>
                </a:ext>
              </a:extLst>
            </p:cNvPr>
            <p:cNvSpPr txBox="1"/>
            <p:nvPr/>
          </p:nvSpPr>
          <p:spPr>
            <a:xfrm>
              <a:off x="1993180" y="5023968"/>
              <a:ext cx="3452987" cy="937771"/>
            </a:xfrm>
            <a:prstGeom prst="rect">
              <a:avLst/>
            </a:prstGeom>
            <a:noFill/>
          </p:spPr>
          <p:txBody>
            <a:bodyPr wrap="square" rtlCol="0">
              <a:spAutoFit/>
            </a:bodyPr>
            <a:lstStyle/>
            <a:p>
              <a:pPr algn="ctr">
                <a:lnSpc>
                  <a:spcPct val="120000"/>
                </a:lnSpc>
              </a:pPr>
              <a:r>
                <a:rPr lang="en-GB" sz="2400" dirty="0">
                  <a:solidFill>
                    <a:schemeClr val="bg1"/>
                  </a:solidFill>
                  <a:latin typeface="Fredoka One" panose="020B0604020202020204" charset="0"/>
                </a:rPr>
                <a:t>Canal and River </a:t>
              </a:r>
            </a:p>
            <a:p>
              <a:pPr algn="ctr">
                <a:lnSpc>
                  <a:spcPct val="120000"/>
                </a:lnSpc>
              </a:pPr>
              <a:r>
                <a:rPr lang="en-GB" sz="2400" dirty="0">
                  <a:solidFill>
                    <a:schemeClr val="bg1"/>
                  </a:solidFill>
                  <a:latin typeface="Fredoka One" panose="020B0604020202020204" charset="0"/>
                </a:rPr>
                <a:t>Trust activity</a:t>
              </a:r>
              <a:endParaRPr lang="en-US" sz="2800" dirty="0">
                <a:solidFill>
                  <a:schemeClr val="bg1"/>
                </a:solidFill>
                <a:latin typeface="Fredoka One" panose="020B0604020202020204" charset="0"/>
                <a:cs typeface="Arial"/>
              </a:endParaRPr>
            </a:p>
          </p:txBody>
        </p:sp>
        <p:sp>
          <p:nvSpPr>
            <p:cNvPr id="14" name="tab">
              <a:hlinkClick r:id="rId6"/>
              <a:hlinkHover r:id="" action="ppaction://noaction" highlightClick="1"/>
              <a:extLst>
                <a:ext uri="{FF2B5EF4-FFF2-40B4-BE49-F238E27FC236}">
                  <a16:creationId xmlns:a16="http://schemas.microsoft.com/office/drawing/2014/main" id="{5892CCC1-E28C-1046-A60C-74891DCE1820}"/>
                </a:ext>
              </a:extLst>
            </p:cNvPr>
            <p:cNvSpPr/>
            <p:nvPr/>
          </p:nvSpPr>
          <p:spPr>
            <a:xfrm rot="9865933">
              <a:off x="1412098" y="4418608"/>
              <a:ext cx="1835845" cy="662833"/>
            </a:xfrm>
            <a:prstGeom prst="roundRect">
              <a:avLst>
                <a:gd name="adj" fmla="val 33750"/>
              </a:avLst>
            </a:prstGeom>
            <a:solidFill>
              <a:srgbClr val="D786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9AB8DE"/>
                </a:solidFill>
              </a:endParaRPr>
            </a:p>
          </p:txBody>
        </p:sp>
        <p:sp>
          <p:nvSpPr>
            <p:cNvPr id="15" name="TextBox 14">
              <a:hlinkClick r:id="rId7"/>
              <a:extLst>
                <a:ext uri="{FF2B5EF4-FFF2-40B4-BE49-F238E27FC236}">
                  <a16:creationId xmlns:a16="http://schemas.microsoft.com/office/drawing/2014/main" id="{6BD39C7C-2A28-6747-8C82-DDBBF1808F9E}"/>
                </a:ext>
              </a:extLst>
            </p:cNvPr>
            <p:cNvSpPr txBox="1"/>
            <p:nvPr/>
          </p:nvSpPr>
          <p:spPr>
            <a:xfrm rot="20672902">
              <a:off x="1255657" y="4487157"/>
              <a:ext cx="2165427" cy="501324"/>
            </a:xfrm>
            <a:prstGeom prst="rect">
              <a:avLst/>
            </a:prstGeom>
            <a:noFill/>
          </p:spPr>
          <p:txBody>
            <a:bodyPr wrap="square" rtlCol="0">
              <a:spAutoFit/>
            </a:bodyPr>
            <a:lstStyle/>
            <a:p>
              <a:pPr algn="ctr"/>
              <a:r>
                <a:rPr lang="en-GB" sz="2800" dirty="0">
                  <a:solidFill>
                    <a:srgbClr val="FFFFFF"/>
                  </a:solidFill>
                  <a:latin typeface="Fredoka One" panose="020B0604020202020204" charset="0"/>
                </a:rPr>
                <a:t>Link</a:t>
              </a:r>
              <a:endParaRPr lang="en-US" sz="2800" dirty="0">
                <a:solidFill>
                  <a:srgbClr val="FFFFFF"/>
                </a:solidFill>
                <a:latin typeface="Quicksand" pitchFamily="2" charset="77"/>
              </a:endParaRPr>
            </a:p>
          </p:txBody>
        </p:sp>
      </p:grpSp>
      <p:pic>
        <p:nvPicPr>
          <p:cNvPr id="17" name="Picture 16"/>
          <p:cNvPicPr>
            <a:picLocks noChangeAspect="1"/>
          </p:cNvPicPr>
          <p:nvPr/>
        </p:nvPicPr>
        <p:blipFill rotWithShape="1">
          <a:blip r:embed="rId8">
            <a:extLst>
              <a:ext uri="{28A0092B-C50C-407E-A947-70E740481C1C}">
                <a14:useLocalDpi xmlns:a14="http://schemas.microsoft.com/office/drawing/2010/main" val="0"/>
              </a:ext>
            </a:extLst>
          </a:blip>
          <a:srcRect t="1194" r="3419" b="2225"/>
          <a:stretch/>
        </p:blipFill>
        <p:spPr>
          <a:xfrm rot="5400000">
            <a:off x="7431558" y="2196484"/>
            <a:ext cx="3632201" cy="4837355"/>
          </a:xfrm>
          <a:prstGeom prst="roundRect">
            <a:avLst/>
          </a:prstGeom>
          <a:ln w="38100">
            <a:solidFill>
              <a:srgbClr val="FFD966"/>
            </a:solidFill>
          </a:ln>
        </p:spPr>
      </p:pic>
    </p:spTree>
    <p:extLst>
      <p:ext uri="{BB962C8B-B14F-4D97-AF65-F5344CB8AC3E}">
        <p14:creationId xmlns:p14="http://schemas.microsoft.com/office/powerpoint/2010/main" val="7661643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p:tgtEl>
                                          <p:spTgt spid="9"/>
                                        </p:tgtEl>
                                        <p:attrNameLst>
                                          <p:attrName>ppt_y</p:attrName>
                                        </p:attrNameLst>
                                      </p:cBhvr>
                                      <p:tavLst>
                                        <p:tav tm="0">
                                          <p:val>
                                            <p:strVal val="#ppt_y+#ppt_h*1.125000"/>
                                          </p:val>
                                        </p:tav>
                                        <p:tav tm="100000">
                                          <p:val>
                                            <p:strVal val="#ppt_y"/>
                                          </p:val>
                                        </p:tav>
                                      </p:tavLst>
                                    </p:anim>
                                    <p:animEffect transition="in" filter="wipe(up)">
                                      <p:cBhvr>
                                        <p:cTn id="8"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438189" y="1555090"/>
            <a:ext cx="5198608" cy="4561249"/>
          </a:xfrm>
          <a:prstGeom prst="rect">
            <a:avLst/>
          </a:prstGeom>
        </p:spPr>
        <p:txBody>
          <a:bodyPr wrap="square">
            <a:spAutoFit/>
          </a:bodyPr>
          <a:lstStyle/>
          <a:p>
            <a:pPr marL="342900" lvl="0" indent="-342900">
              <a:buFont typeface="+mj-lt"/>
              <a:buAutoNum type="arabicPeriod"/>
            </a:pPr>
            <a:r>
              <a:rPr lang="en-GB" sz="1200" dirty="0">
                <a:solidFill>
                  <a:srgbClr val="4E6A84"/>
                </a:solidFill>
                <a:latin typeface="Quicksand" panose="020B0604020202020204" charset="0"/>
              </a:rPr>
              <a:t>Choose one of the Four Great Highways and with your A4 card in landscape position, draw a curved pencil line across the lower half of your card as shown below. The line should not go all the way across the page, you need approximately a 3cm gap at either end. The craft stick needs to reach through the cut slit and still be longer than the bottom edge of the paper.</a:t>
            </a:r>
          </a:p>
          <a:p>
            <a:pPr marL="342900" lvl="0" indent="-342900">
              <a:buFont typeface="+mj-lt"/>
              <a:buAutoNum type="arabicPeriod"/>
            </a:pPr>
            <a:endParaRPr lang="en-GB" sz="1200" dirty="0">
              <a:solidFill>
                <a:srgbClr val="4E6A84"/>
              </a:solidFill>
              <a:latin typeface="Quicksand" panose="020B0604020202020204" charset="0"/>
            </a:endParaRPr>
          </a:p>
          <a:p>
            <a:pPr marL="342900" lvl="0" indent="-342900">
              <a:buFont typeface="+mj-lt"/>
              <a:buAutoNum type="arabicPeriod"/>
            </a:pPr>
            <a:endParaRPr lang="en-GB" sz="1200" dirty="0">
              <a:solidFill>
                <a:srgbClr val="4E6A84"/>
              </a:solidFill>
              <a:latin typeface="Quicksand" panose="020B0604020202020204" charset="0"/>
            </a:endParaRPr>
          </a:p>
          <a:p>
            <a:pPr marL="342900" lvl="0" indent="-342900">
              <a:buFont typeface="+mj-lt"/>
              <a:buAutoNum type="arabicPeriod"/>
            </a:pPr>
            <a:endParaRPr lang="en-GB" sz="1200" dirty="0">
              <a:solidFill>
                <a:srgbClr val="4E6A84"/>
              </a:solidFill>
              <a:latin typeface="Quicksand" panose="020B0604020202020204" charset="0"/>
            </a:endParaRPr>
          </a:p>
          <a:p>
            <a:pPr marL="342900" lvl="0" indent="-342900">
              <a:buFont typeface="+mj-lt"/>
              <a:buAutoNum type="arabicPeriod"/>
            </a:pPr>
            <a:endParaRPr lang="en-GB" sz="1200" dirty="0">
              <a:solidFill>
                <a:srgbClr val="4E6A84"/>
              </a:solidFill>
              <a:latin typeface="Quicksand" panose="020B0604020202020204" charset="0"/>
            </a:endParaRPr>
          </a:p>
          <a:p>
            <a:pPr marL="342900" lvl="0" indent="-342900">
              <a:buFont typeface="+mj-lt"/>
              <a:buAutoNum type="arabicPeriod"/>
            </a:pPr>
            <a:endParaRPr lang="en-GB" sz="1200" dirty="0">
              <a:solidFill>
                <a:srgbClr val="4E6A84"/>
              </a:solidFill>
              <a:latin typeface="Quicksand" panose="020B0604020202020204" charset="0"/>
            </a:endParaRPr>
          </a:p>
          <a:p>
            <a:pPr marL="342900" lvl="0" indent="-342900">
              <a:buFont typeface="+mj-lt"/>
              <a:buAutoNum type="arabicPeriod"/>
            </a:pPr>
            <a:endParaRPr lang="en-GB" sz="1200" dirty="0">
              <a:solidFill>
                <a:srgbClr val="4E6A84"/>
              </a:solidFill>
              <a:latin typeface="Quicksand" panose="020B0604020202020204" charset="0"/>
            </a:endParaRPr>
          </a:p>
          <a:p>
            <a:pPr marL="342900" lvl="0" indent="-342900">
              <a:buFont typeface="+mj-lt"/>
              <a:buAutoNum type="arabicPeriod"/>
            </a:pPr>
            <a:endParaRPr lang="en-GB" sz="1200" dirty="0">
              <a:solidFill>
                <a:srgbClr val="4E6A84"/>
              </a:solidFill>
              <a:latin typeface="Quicksand" panose="020B0604020202020204" charset="0"/>
            </a:endParaRPr>
          </a:p>
          <a:p>
            <a:pPr marL="342900" lvl="0" indent="-342900">
              <a:buFont typeface="+mj-lt"/>
              <a:buAutoNum type="arabicPeriod"/>
            </a:pPr>
            <a:endParaRPr lang="en-GB" sz="1200" dirty="0">
              <a:solidFill>
                <a:srgbClr val="4E6A84"/>
              </a:solidFill>
              <a:latin typeface="Quicksand" panose="020B0604020202020204" charset="0"/>
            </a:endParaRPr>
          </a:p>
          <a:p>
            <a:pPr marL="342900" lvl="0" indent="-342900">
              <a:buFont typeface="+mj-lt"/>
              <a:buAutoNum type="arabicPeriod"/>
            </a:pPr>
            <a:endParaRPr lang="en-GB" sz="1200" dirty="0">
              <a:solidFill>
                <a:srgbClr val="4E6A84"/>
              </a:solidFill>
              <a:latin typeface="Quicksand" panose="020B0604020202020204" charset="0"/>
            </a:endParaRPr>
          </a:p>
          <a:p>
            <a:pPr marL="342900" lvl="0" indent="-342900">
              <a:buFont typeface="+mj-lt"/>
              <a:buAutoNum type="arabicPeriod"/>
            </a:pPr>
            <a:endParaRPr lang="en-GB" sz="1200" dirty="0">
              <a:solidFill>
                <a:srgbClr val="4E6A84"/>
              </a:solidFill>
              <a:latin typeface="Quicksand" panose="020B0604020202020204" charset="0"/>
            </a:endParaRPr>
          </a:p>
          <a:p>
            <a:pPr marL="342900" lvl="0" indent="-342900">
              <a:buFont typeface="+mj-lt"/>
              <a:buAutoNum type="arabicPeriod"/>
            </a:pPr>
            <a:endParaRPr lang="en-GB" sz="1200" dirty="0">
              <a:solidFill>
                <a:srgbClr val="4E6A84"/>
              </a:solidFill>
              <a:latin typeface="Quicksand" panose="020B0604020202020204" charset="0"/>
            </a:endParaRPr>
          </a:p>
          <a:p>
            <a:pPr marL="342900" lvl="0" indent="-342900">
              <a:buFont typeface="+mj-lt"/>
              <a:buAutoNum type="arabicPeriod"/>
            </a:pPr>
            <a:endParaRPr lang="en-GB" sz="1200" dirty="0">
              <a:solidFill>
                <a:srgbClr val="4E6A84"/>
              </a:solidFill>
              <a:latin typeface="Quicksand" panose="020B0604020202020204" charset="0"/>
            </a:endParaRPr>
          </a:p>
          <a:p>
            <a:pPr marL="342900" lvl="0" indent="-342900">
              <a:buFont typeface="+mj-lt"/>
              <a:buAutoNum type="arabicPeriod"/>
            </a:pPr>
            <a:endParaRPr lang="en-GB" sz="1200" dirty="0">
              <a:solidFill>
                <a:srgbClr val="4E6A84"/>
              </a:solidFill>
              <a:latin typeface="Quicksand" panose="020B0604020202020204" charset="0"/>
            </a:endParaRPr>
          </a:p>
          <a:p>
            <a:pPr marL="342900" indent="-342900">
              <a:buFont typeface="+mj-lt"/>
              <a:buAutoNum type="arabicPeriod"/>
            </a:pPr>
            <a:r>
              <a:rPr lang="en-GB" sz="1200" dirty="0">
                <a:solidFill>
                  <a:srgbClr val="4E6A84"/>
                </a:solidFill>
                <a:latin typeface="Quicksand" panose="020B0604020202020204" charset="0"/>
              </a:rPr>
              <a:t>Cut along the line to make a slit. The line represents your chosen highway, you can draw around it to make it wider. If you need to, stick some tape at each end of the slit to strengthen the card.</a:t>
            </a:r>
          </a:p>
          <a:p>
            <a:pPr marL="342900" lvl="0" indent="-342900">
              <a:buFont typeface="+mj-lt"/>
              <a:buAutoNum type="arabicPeriod"/>
            </a:pPr>
            <a:endParaRPr lang="en-GB" sz="1200" dirty="0">
              <a:solidFill>
                <a:srgbClr val="4E6A84"/>
              </a:solidFill>
            </a:endParaRPr>
          </a:p>
          <a:p>
            <a:pPr marL="285750" indent="-285750">
              <a:lnSpc>
                <a:spcPct val="120000"/>
              </a:lnSpc>
              <a:buFont typeface="Arial" panose="020B0604020202020204" pitchFamily="34" charset="0"/>
              <a:buChar char="•"/>
            </a:pPr>
            <a:endParaRPr lang="en-US" sz="1200" dirty="0">
              <a:solidFill>
                <a:srgbClr val="4E6A84"/>
              </a:solidFill>
              <a:latin typeface="Quicksand" panose="020B0604020202020204" charset="0"/>
              <a:cs typeface="Arial"/>
            </a:endParaRPr>
          </a:p>
        </p:txBody>
      </p:sp>
      <p:sp>
        <p:nvSpPr>
          <p:cNvPr id="10" name="Rectangle 9"/>
          <p:cNvSpPr/>
          <p:nvPr/>
        </p:nvSpPr>
        <p:spPr>
          <a:xfrm>
            <a:off x="581247" y="462527"/>
            <a:ext cx="10111099" cy="708784"/>
          </a:xfrm>
          <a:prstGeom prst="rect">
            <a:avLst/>
          </a:prstGeom>
        </p:spPr>
        <p:txBody>
          <a:bodyPr wrap="square">
            <a:spAutoFit/>
          </a:bodyPr>
          <a:lstStyle/>
          <a:p>
            <a:pPr>
              <a:lnSpc>
                <a:spcPct val="107000"/>
              </a:lnSpc>
              <a:spcAft>
                <a:spcPts val="800"/>
              </a:spcAft>
            </a:pPr>
            <a:r>
              <a:rPr lang="en-GB" sz="4000" dirty="0">
                <a:solidFill>
                  <a:srgbClr val="D78643"/>
                </a:solidFill>
                <a:latin typeface="Fredoka One" panose="02000000000000000000" pitchFamily="2" charset="77"/>
              </a:rPr>
              <a:t>Instructions - </a:t>
            </a:r>
            <a:r>
              <a:rPr lang="en-GB" sz="4000" dirty="0">
                <a:solidFill>
                  <a:srgbClr val="4E6A84"/>
                </a:solidFill>
                <a:latin typeface="Fredoka One" panose="02000000000000000000" pitchFamily="2" charset="77"/>
              </a:rPr>
              <a:t>Make a Moving Picture</a:t>
            </a:r>
            <a:endParaRPr lang="en-US" sz="4000" dirty="0">
              <a:solidFill>
                <a:srgbClr val="D78643"/>
              </a:solidFill>
              <a:latin typeface="Quicksand" panose="020B0604020202020204" charset="0"/>
              <a:cs typeface="Arial"/>
            </a:endParaRPr>
          </a:p>
        </p:txBody>
      </p:sp>
      <p:grpSp>
        <p:nvGrpSpPr>
          <p:cNvPr id="16" name="Group 15"/>
          <p:cNvGrpSpPr/>
          <p:nvPr/>
        </p:nvGrpSpPr>
        <p:grpSpPr>
          <a:xfrm>
            <a:off x="-506785" y="2848859"/>
            <a:ext cx="5425294" cy="4572203"/>
            <a:chOff x="-380367" y="3048413"/>
            <a:chExt cx="5425294" cy="4572203"/>
          </a:xfrm>
        </p:grpSpPr>
        <p:sp>
          <p:nvSpPr>
            <p:cNvPr id="14" name="Rectangle 13"/>
            <p:cNvSpPr/>
            <p:nvPr/>
          </p:nvSpPr>
          <p:spPr>
            <a:xfrm>
              <a:off x="1024040" y="3048413"/>
              <a:ext cx="4020887" cy="2062917"/>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15" name="Arc 14"/>
            <p:cNvSpPr/>
            <p:nvPr/>
          </p:nvSpPr>
          <p:spPr>
            <a:xfrm rot="19933329">
              <a:off x="-380367" y="4459669"/>
              <a:ext cx="5219165" cy="3160947"/>
            </a:xfrm>
            <a:prstGeom prst="arc">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grpSp>
      <p:sp>
        <p:nvSpPr>
          <p:cNvPr id="18" name="Rectangle 17"/>
          <p:cNvSpPr/>
          <p:nvPr/>
        </p:nvSpPr>
        <p:spPr>
          <a:xfrm>
            <a:off x="6174521" y="1555090"/>
            <a:ext cx="5198609" cy="4339650"/>
          </a:xfrm>
          <a:prstGeom prst="rect">
            <a:avLst/>
          </a:prstGeom>
        </p:spPr>
        <p:txBody>
          <a:bodyPr wrap="square">
            <a:spAutoFit/>
          </a:bodyPr>
          <a:lstStyle/>
          <a:p>
            <a:pPr marL="228600" lvl="0" indent="-228600">
              <a:buFont typeface="+mj-lt"/>
              <a:buAutoNum type="arabicPeriod" startAt="3"/>
            </a:pPr>
            <a:r>
              <a:rPr lang="en-GB" sz="1200" dirty="0">
                <a:solidFill>
                  <a:srgbClr val="4E6A84"/>
                </a:solidFill>
                <a:latin typeface="Quicksand" panose="020B0604020202020204" charset="0"/>
              </a:rPr>
              <a:t>On one side of the A4 card, write the date </a:t>
            </a:r>
            <a:r>
              <a:rPr lang="en-GB" sz="1200" b="1" dirty="0">
                <a:solidFill>
                  <a:srgbClr val="4E6A84"/>
                </a:solidFill>
                <a:latin typeface="Quicksand" panose="020B0604020202020204" charset="0"/>
              </a:rPr>
              <a:t>1800s</a:t>
            </a:r>
            <a:r>
              <a:rPr lang="en-GB" sz="1200" dirty="0">
                <a:solidFill>
                  <a:srgbClr val="4E6A84"/>
                </a:solidFill>
                <a:latin typeface="Quicksand" panose="020B0604020202020204" charset="0"/>
              </a:rPr>
              <a:t> in the top corner and on the other side put the date of this year. Draw the scene around your chosen highway to represent it at each of those time periods. (Option to glue on scenery from the link above). Think about the natural landscape and the man-made features for each time. </a:t>
            </a:r>
          </a:p>
          <a:p>
            <a:pPr marL="228600" lvl="0" indent="-228600">
              <a:buFont typeface="+mj-lt"/>
              <a:buAutoNum type="arabicPeriod" startAt="3"/>
            </a:pPr>
            <a:endParaRPr lang="en-GB" sz="1200" dirty="0">
              <a:solidFill>
                <a:srgbClr val="4E6A84"/>
              </a:solidFill>
              <a:latin typeface="Quicksand" panose="020B0604020202020204" charset="0"/>
            </a:endParaRPr>
          </a:p>
          <a:p>
            <a:pPr marL="228600" lvl="0" indent="-228600">
              <a:buFont typeface="+mj-lt"/>
              <a:buAutoNum type="arabicPeriod" startAt="3"/>
            </a:pPr>
            <a:r>
              <a:rPr lang="en-GB" sz="1200" dirty="0">
                <a:solidFill>
                  <a:srgbClr val="4E6A84"/>
                </a:solidFill>
                <a:latin typeface="Quicksand" panose="020B0604020202020204" charset="0"/>
              </a:rPr>
              <a:t>On each of the A6 sized card pieces draw the relevant mode of transport for your highway at each time period: </a:t>
            </a:r>
          </a:p>
          <a:p>
            <a:pPr marL="628650" lvl="1" indent="-171450">
              <a:buFont typeface="Arial" panose="020B0604020202020204" pitchFamily="34" charset="0"/>
              <a:buChar char="•"/>
            </a:pPr>
            <a:r>
              <a:rPr lang="en-GB" sz="1200" b="1" dirty="0">
                <a:solidFill>
                  <a:srgbClr val="4E6A84"/>
                </a:solidFill>
                <a:latin typeface="Quicksand" panose="020B0604020202020204" charset="0"/>
              </a:rPr>
              <a:t>The River Dee </a:t>
            </a:r>
            <a:r>
              <a:rPr lang="en-GB" sz="1200" dirty="0">
                <a:solidFill>
                  <a:srgbClr val="4E6A84"/>
                </a:solidFill>
                <a:latin typeface="Quicksand" panose="020B0604020202020204" charset="0"/>
              </a:rPr>
              <a:t>- 1800s river coracle, modern river kayak or raft.</a:t>
            </a:r>
          </a:p>
          <a:p>
            <a:pPr marL="628650" lvl="1" indent="-171450">
              <a:buFont typeface="Arial" panose="020B0604020202020204" pitchFamily="34" charset="0"/>
              <a:buChar char="•"/>
            </a:pPr>
            <a:r>
              <a:rPr lang="en-GB" sz="1200" b="1" dirty="0">
                <a:solidFill>
                  <a:srgbClr val="4E6A84"/>
                </a:solidFill>
                <a:latin typeface="Quicksand" panose="020B0604020202020204" charset="0"/>
              </a:rPr>
              <a:t>The Canal </a:t>
            </a:r>
            <a:r>
              <a:rPr lang="en-GB" sz="1200" dirty="0">
                <a:solidFill>
                  <a:srgbClr val="4E6A84"/>
                </a:solidFill>
                <a:latin typeface="Quicksand" panose="020B0604020202020204" charset="0"/>
              </a:rPr>
              <a:t>- 1800s horse drawn canal boat with goods, modern motorised canal boat.</a:t>
            </a:r>
          </a:p>
          <a:p>
            <a:pPr marL="628650" lvl="1" indent="-171450">
              <a:buFont typeface="Arial" panose="020B0604020202020204" pitchFamily="34" charset="0"/>
              <a:buChar char="•"/>
            </a:pPr>
            <a:r>
              <a:rPr lang="en-GB" sz="1200" b="1" dirty="0">
                <a:solidFill>
                  <a:srgbClr val="4E6A84"/>
                </a:solidFill>
                <a:latin typeface="Quicksand" panose="020B0604020202020204" charset="0"/>
              </a:rPr>
              <a:t>The A5 road </a:t>
            </a:r>
            <a:r>
              <a:rPr lang="en-GB" sz="1200" dirty="0">
                <a:solidFill>
                  <a:srgbClr val="4E6A84"/>
                </a:solidFill>
                <a:latin typeface="Quicksand" panose="020B0604020202020204" charset="0"/>
              </a:rPr>
              <a:t>- 1800s horse drawn stage coach, modern car.</a:t>
            </a:r>
          </a:p>
          <a:p>
            <a:pPr marL="628650" lvl="1" indent="-171450">
              <a:buFont typeface="Arial" panose="020B0604020202020204" pitchFamily="34" charset="0"/>
              <a:buChar char="•"/>
            </a:pPr>
            <a:r>
              <a:rPr lang="en-GB" sz="1200" b="1" dirty="0">
                <a:solidFill>
                  <a:srgbClr val="4E6A84"/>
                </a:solidFill>
                <a:latin typeface="Quicksand" panose="020B0604020202020204" charset="0"/>
              </a:rPr>
              <a:t>The Railway </a:t>
            </a:r>
            <a:r>
              <a:rPr lang="en-GB" sz="1200" dirty="0">
                <a:solidFill>
                  <a:srgbClr val="4E6A84"/>
                </a:solidFill>
                <a:latin typeface="Quicksand" panose="020B0604020202020204" charset="0"/>
              </a:rPr>
              <a:t>- 1800s steam train with freight trucks, modern steam train with passengers. </a:t>
            </a:r>
          </a:p>
          <a:p>
            <a:pPr marL="628650" lvl="1" indent="-171450">
              <a:buFont typeface="Arial" panose="020B0604020202020204" pitchFamily="34" charset="0"/>
              <a:buChar char="•"/>
            </a:pPr>
            <a:endParaRPr lang="en-GB" sz="1200" dirty="0">
              <a:solidFill>
                <a:srgbClr val="4E6A84"/>
              </a:solidFill>
              <a:latin typeface="Quicksand" panose="020B0604020202020204" charset="0"/>
            </a:endParaRPr>
          </a:p>
          <a:p>
            <a:pPr marL="228600" lvl="0" indent="-228600">
              <a:buFont typeface="+mj-lt"/>
              <a:buAutoNum type="arabicPeriod" startAt="3"/>
            </a:pPr>
            <a:r>
              <a:rPr lang="en-GB" sz="1200" dirty="0">
                <a:solidFill>
                  <a:srgbClr val="4E6A84"/>
                </a:solidFill>
                <a:latin typeface="Quicksand" panose="020B0604020202020204" charset="0"/>
              </a:rPr>
              <a:t>Cut around your transport as close as you can and tape a craft stick to the back. </a:t>
            </a:r>
          </a:p>
          <a:p>
            <a:pPr marL="228600" lvl="0" indent="-228600">
              <a:buFont typeface="+mj-lt"/>
              <a:buAutoNum type="arabicPeriod" startAt="3"/>
            </a:pPr>
            <a:endParaRPr lang="en-GB" sz="1200" dirty="0">
              <a:solidFill>
                <a:srgbClr val="4E6A84"/>
              </a:solidFill>
              <a:latin typeface="Quicksand" panose="020B0604020202020204" charset="0"/>
            </a:endParaRPr>
          </a:p>
          <a:p>
            <a:pPr marL="228600" indent="-228600">
              <a:buFont typeface="+mj-lt"/>
              <a:buAutoNum type="arabicPeriod" startAt="3"/>
            </a:pPr>
            <a:r>
              <a:rPr lang="en-GB" sz="1200" dirty="0">
                <a:solidFill>
                  <a:srgbClr val="4E6A84"/>
                </a:solidFill>
                <a:latin typeface="Quicksand" panose="020B0604020202020204" charset="0"/>
              </a:rPr>
              <a:t>Push the craft stick into the slit on your highway scene – you can move your transport along the route from behind the card and turn it over to show the different time periods and transport. </a:t>
            </a:r>
            <a:endParaRPr lang="en-US" sz="1200" dirty="0">
              <a:solidFill>
                <a:srgbClr val="4E6A84"/>
              </a:solidFill>
              <a:latin typeface="Quicksand" panose="020B0604020202020204" charset="0"/>
              <a:cs typeface="Arial"/>
            </a:endParaRPr>
          </a:p>
        </p:txBody>
      </p:sp>
      <p:sp>
        <p:nvSpPr>
          <p:cNvPr id="19" name="Rectangle 18"/>
          <p:cNvSpPr/>
          <p:nvPr/>
        </p:nvSpPr>
        <p:spPr>
          <a:xfrm>
            <a:off x="1" y="6342434"/>
            <a:ext cx="12192000" cy="563210"/>
          </a:xfrm>
          <a:prstGeom prst="rect">
            <a:avLst/>
          </a:prstGeom>
          <a:solidFill>
            <a:srgbClr val="9FB7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92311832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29814</TotalTime>
  <Words>425</Words>
  <Application>Microsoft Office PowerPoint</Application>
  <PresentationFormat>Widescreen</PresentationFormat>
  <Paragraphs>49</Paragraphs>
  <Slides>3</Slides>
  <Notes>3</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vt:i4>
      </vt:variant>
    </vt:vector>
  </HeadingPairs>
  <TitlesOfParts>
    <vt:vector size="9" baseType="lpstr">
      <vt:lpstr>Fredoka One</vt:lpstr>
      <vt:lpstr>Quicksand</vt:lpstr>
      <vt:lpstr>Arial</vt:lpstr>
      <vt:lpstr>Calibri Light</vt:lpstr>
      <vt:lpstr>Calibri</vt:lpstr>
      <vt:lpstr>Office Theme</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Jillian Howe</dc:creator>
  <cp:lastModifiedBy>Jillian Howe</cp:lastModifiedBy>
  <cp:revision>289</cp:revision>
  <dcterms:created xsi:type="dcterms:W3CDTF">2021-04-09T09:19:43Z</dcterms:created>
  <dcterms:modified xsi:type="dcterms:W3CDTF">2025-01-21T14:59:04Z</dcterms:modified>
</cp:coreProperties>
</file>