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8.jpg" ContentType="image/pn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7" r:id="rId2"/>
    <p:sldId id="318" r:id="rId3"/>
    <p:sldId id="319" r:id="rId4"/>
    <p:sldId id="320" r:id="rId5"/>
    <p:sldId id="329" r:id="rId6"/>
    <p:sldId id="335" r:id="rId7"/>
    <p:sldId id="336" r:id="rId8"/>
    <p:sldId id="337" r:id="rId9"/>
    <p:sldId id="334" r:id="rId10"/>
    <p:sldId id="332" r:id="rId11"/>
    <p:sldId id="331" r:id="rId12"/>
    <p:sldId id="330" r:id="rId13"/>
    <p:sldId id="333" r:id="rId14"/>
    <p:sldId id="316" r:id="rId15"/>
    <p:sldId id="321" r:id="rId16"/>
    <p:sldId id="322" r:id="rId17"/>
    <p:sldId id="340" r:id="rId18"/>
    <p:sldId id="326" r:id="rId19"/>
    <p:sldId id="327" r:id="rId20"/>
    <p:sldId id="338" r:id="rId21"/>
    <p:sldId id="328" r:id="rId22"/>
    <p:sldId id="339" r:id="rId23"/>
  </p:sldIdLst>
  <p:sldSz cx="12192000" cy="6858000"/>
  <p:notesSz cx="6858000" cy="9144000"/>
  <p:embeddedFontLst>
    <p:embeddedFont>
      <p:font typeface="Fredoka One" panose="020B0604020202020204" charset="0"/>
      <p:regular r:id="rId25"/>
    </p:embeddedFont>
    <p:embeddedFont>
      <p:font typeface="Calibri Light" panose="020F0302020204030204" pitchFamily="34" charset="0"/>
      <p:regular r:id="rId26"/>
      <p:italic r:id="rId27"/>
    </p:embeddedFont>
    <p:embeddedFont>
      <p:font typeface="Quicksand" panose="020B0604020202020204" charset="0"/>
      <p:regular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CKINGHAM Matt" initials="BM" lastIdx="1" clrIdx="0">
    <p:extLst>
      <p:ext uri="{19B8F6BF-5375-455C-9EA6-DF929625EA0E}">
        <p15:presenceInfo xmlns:p15="http://schemas.microsoft.com/office/powerpoint/2012/main" userId="S::mjb5@staff.staffs.ac.uk::edfdff58-c6de-48a6-b910-0f55ebff5ba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8643"/>
    <a:srgbClr val="4E6A84"/>
    <a:srgbClr val="FFD966"/>
    <a:srgbClr val="FFFCF3"/>
    <a:srgbClr val="ECF1F8"/>
    <a:srgbClr val="9FB7DB"/>
    <a:srgbClr val="FFFFFF"/>
    <a:srgbClr val="DD3B1C"/>
    <a:srgbClr val="7B5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3979" autoAdjust="0"/>
  </p:normalViewPr>
  <p:slideViewPr>
    <p:cSldViewPr snapToGrid="0" snapToObjects="1">
      <p:cViewPr varScale="1">
        <p:scale>
          <a:sx n="69" d="100"/>
          <a:sy n="69" d="100"/>
        </p:scale>
        <p:origin x="48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FF550-6CCC-6D42-8C55-16A967EC6B42}"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D0B7-899F-5F4F-9C5B-B2EB92D1A925}" type="slidenum">
              <a:rPr lang="en-US" smtClean="0"/>
              <a:t>‹#›</a:t>
            </a:fld>
            <a:endParaRPr lang="en-US"/>
          </a:p>
        </p:txBody>
      </p:sp>
    </p:spTree>
    <p:extLst>
      <p:ext uri="{BB962C8B-B14F-4D97-AF65-F5344CB8AC3E}">
        <p14:creationId xmlns:p14="http://schemas.microsoft.com/office/powerpoint/2010/main" val="273526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aturalresources.wales/about-us/news-and-blogs/blogs/a-teacher-s-perspective-putting-nrw-s-educator-training-into-practice/?lang=en&amp;utm_medium=email&amp;utm_source=govdeliver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a:t>
            </a:fld>
            <a:endParaRPr lang="en-US"/>
          </a:p>
        </p:txBody>
      </p:sp>
    </p:spTree>
    <p:extLst>
      <p:ext uri="{BB962C8B-B14F-4D97-AF65-F5344CB8AC3E}">
        <p14:creationId xmlns:p14="http://schemas.microsoft.com/office/powerpoint/2010/main" val="150307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10</a:t>
            </a:fld>
            <a:endParaRPr lang="en-US"/>
          </a:p>
        </p:txBody>
      </p:sp>
    </p:spTree>
    <p:extLst>
      <p:ext uri="{BB962C8B-B14F-4D97-AF65-F5344CB8AC3E}">
        <p14:creationId xmlns:p14="http://schemas.microsoft.com/office/powerpoint/2010/main" val="3019167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11</a:t>
            </a:fld>
            <a:endParaRPr lang="en-US"/>
          </a:p>
        </p:txBody>
      </p:sp>
    </p:spTree>
    <p:extLst>
      <p:ext uri="{BB962C8B-B14F-4D97-AF65-F5344CB8AC3E}">
        <p14:creationId xmlns:p14="http://schemas.microsoft.com/office/powerpoint/2010/main" val="810085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12</a:t>
            </a:fld>
            <a:endParaRPr lang="en-US"/>
          </a:p>
        </p:txBody>
      </p:sp>
    </p:spTree>
    <p:extLst>
      <p:ext uri="{BB962C8B-B14F-4D97-AF65-F5344CB8AC3E}">
        <p14:creationId xmlns:p14="http://schemas.microsoft.com/office/powerpoint/2010/main" val="204994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13</a:t>
            </a:fld>
            <a:endParaRPr lang="en-US"/>
          </a:p>
        </p:txBody>
      </p:sp>
    </p:spTree>
    <p:extLst>
      <p:ext uri="{BB962C8B-B14F-4D97-AF65-F5344CB8AC3E}">
        <p14:creationId xmlns:p14="http://schemas.microsoft.com/office/powerpoint/2010/main" val="262702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14</a:t>
            </a:fld>
            <a:endParaRPr lang="en-US"/>
          </a:p>
        </p:txBody>
      </p:sp>
    </p:spTree>
    <p:extLst>
      <p:ext uri="{BB962C8B-B14F-4D97-AF65-F5344CB8AC3E}">
        <p14:creationId xmlns:p14="http://schemas.microsoft.com/office/powerpoint/2010/main" val="122422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15</a:t>
            </a:fld>
            <a:endParaRPr lang="en-US"/>
          </a:p>
        </p:txBody>
      </p:sp>
    </p:spTree>
    <p:extLst>
      <p:ext uri="{BB962C8B-B14F-4D97-AF65-F5344CB8AC3E}">
        <p14:creationId xmlns:p14="http://schemas.microsoft.com/office/powerpoint/2010/main" val="162883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16</a:t>
            </a:fld>
            <a:endParaRPr lang="en-US"/>
          </a:p>
        </p:txBody>
      </p:sp>
    </p:spTree>
    <p:extLst>
      <p:ext uri="{BB962C8B-B14F-4D97-AF65-F5344CB8AC3E}">
        <p14:creationId xmlns:p14="http://schemas.microsoft.com/office/powerpoint/2010/main" val="2347554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17</a:t>
            </a:fld>
            <a:endParaRPr lang="en-US"/>
          </a:p>
        </p:txBody>
      </p:sp>
    </p:spTree>
    <p:extLst>
      <p:ext uri="{BB962C8B-B14F-4D97-AF65-F5344CB8AC3E}">
        <p14:creationId xmlns:p14="http://schemas.microsoft.com/office/powerpoint/2010/main" val="415299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18</a:t>
            </a:fld>
            <a:endParaRPr lang="en-US"/>
          </a:p>
        </p:txBody>
      </p:sp>
    </p:spTree>
    <p:extLst>
      <p:ext uri="{BB962C8B-B14F-4D97-AF65-F5344CB8AC3E}">
        <p14:creationId xmlns:p14="http://schemas.microsoft.com/office/powerpoint/2010/main" val="216892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19</a:t>
            </a:fld>
            <a:endParaRPr lang="en-US"/>
          </a:p>
        </p:txBody>
      </p:sp>
    </p:spTree>
    <p:extLst>
      <p:ext uri="{BB962C8B-B14F-4D97-AF65-F5344CB8AC3E}">
        <p14:creationId xmlns:p14="http://schemas.microsoft.com/office/powerpoint/2010/main" val="330126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a:t>
            </a:fld>
            <a:endParaRPr lang="en-US"/>
          </a:p>
        </p:txBody>
      </p:sp>
    </p:spTree>
    <p:extLst>
      <p:ext uri="{BB962C8B-B14F-4D97-AF65-F5344CB8AC3E}">
        <p14:creationId xmlns:p14="http://schemas.microsoft.com/office/powerpoint/2010/main" val="2365455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20</a:t>
            </a:fld>
            <a:endParaRPr lang="en-US"/>
          </a:p>
        </p:txBody>
      </p:sp>
    </p:spTree>
    <p:extLst>
      <p:ext uri="{BB962C8B-B14F-4D97-AF65-F5344CB8AC3E}">
        <p14:creationId xmlns:p14="http://schemas.microsoft.com/office/powerpoint/2010/main" val="2598180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21</a:t>
            </a:fld>
            <a:endParaRPr lang="en-US"/>
          </a:p>
        </p:txBody>
      </p:sp>
    </p:spTree>
    <p:extLst>
      <p:ext uri="{BB962C8B-B14F-4D97-AF65-F5344CB8AC3E}">
        <p14:creationId xmlns:p14="http://schemas.microsoft.com/office/powerpoint/2010/main" val="1266414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Hints: educate others to make sensible choices and about the wildlife, use motion sensor and wildlife friendly lighting, provide areas or opportunities for sustainable recreation, keep dogs on leads in wild areas, encourage people to visit less popular/well known places instead of busy ones, volunteer, raise money to repair paths and other facilities.</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Note to teachers; Natural Resources Wales offer a subsidised teaching training day on the topic of “Protect or develop a landscape area” which would support this topic theme. Read here about one teacher’s experience with her class after attending the training: </a:t>
            </a:r>
            <a:r>
              <a:rPr lang="en-GB" sz="1200" u="sng" kern="1200" dirty="0" smtClean="0">
                <a:solidFill>
                  <a:schemeClr val="tx1"/>
                </a:solidFill>
                <a:effectLst/>
                <a:latin typeface="+mn-lt"/>
                <a:ea typeface="+mn-ea"/>
                <a:cs typeface="+mn-cs"/>
                <a:hlinkClick r:id="rId3"/>
              </a:rPr>
              <a:t>https://naturalresources.wales/about-us/news-and-blogs/blogs/a-teacher-s-perspective-putting-nrw-s-educator-training-into-practice/?lang=en&amp;utm_medium=email&amp;utm_source=govdelivery</a:t>
            </a:r>
            <a:r>
              <a:rPr lang="en-GB" sz="1200" kern="1200" dirty="0" smtClean="0">
                <a:solidFill>
                  <a:schemeClr val="tx1"/>
                </a:solidFill>
                <a:effectLst/>
                <a:latin typeface="+mn-lt"/>
                <a:ea typeface="+mn-ea"/>
                <a:cs typeface="+mn-cs"/>
              </a:rPr>
              <a:t> </a:t>
            </a:r>
          </a:p>
          <a:p>
            <a:endParaRPr lang="en-GB" dirty="0" smtClean="0"/>
          </a:p>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22</a:t>
            </a:fld>
            <a:endParaRPr lang="en-US"/>
          </a:p>
        </p:txBody>
      </p:sp>
    </p:spTree>
    <p:extLst>
      <p:ext uri="{BB962C8B-B14F-4D97-AF65-F5344CB8AC3E}">
        <p14:creationId xmlns:p14="http://schemas.microsoft.com/office/powerpoint/2010/main" val="11250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3</a:t>
            </a:fld>
            <a:endParaRPr lang="en-US"/>
          </a:p>
        </p:txBody>
      </p:sp>
    </p:spTree>
    <p:extLst>
      <p:ext uri="{BB962C8B-B14F-4D97-AF65-F5344CB8AC3E}">
        <p14:creationId xmlns:p14="http://schemas.microsoft.com/office/powerpoint/2010/main" val="274462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4</a:t>
            </a:fld>
            <a:endParaRPr lang="en-US"/>
          </a:p>
        </p:txBody>
      </p:sp>
    </p:spTree>
    <p:extLst>
      <p:ext uri="{BB962C8B-B14F-4D97-AF65-F5344CB8AC3E}">
        <p14:creationId xmlns:p14="http://schemas.microsoft.com/office/powerpoint/2010/main" val="337832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5</a:t>
            </a:fld>
            <a:endParaRPr lang="en-US"/>
          </a:p>
        </p:txBody>
      </p:sp>
    </p:spTree>
    <p:extLst>
      <p:ext uri="{BB962C8B-B14F-4D97-AF65-F5344CB8AC3E}">
        <p14:creationId xmlns:p14="http://schemas.microsoft.com/office/powerpoint/2010/main" val="390848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6</a:t>
            </a:fld>
            <a:endParaRPr lang="en-US"/>
          </a:p>
        </p:txBody>
      </p:sp>
    </p:spTree>
    <p:extLst>
      <p:ext uri="{BB962C8B-B14F-4D97-AF65-F5344CB8AC3E}">
        <p14:creationId xmlns:p14="http://schemas.microsoft.com/office/powerpoint/2010/main" val="4068159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7</a:t>
            </a:fld>
            <a:endParaRPr lang="en-US"/>
          </a:p>
        </p:txBody>
      </p:sp>
    </p:spTree>
    <p:extLst>
      <p:ext uri="{BB962C8B-B14F-4D97-AF65-F5344CB8AC3E}">
        <p14:creationId xmlns:p14="http://schemas.microsoft.com/office/powerpoint/2010/main" val="127432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8</a:t>
            </a:fld>
            <a:endParaRPr lang="en-US"/>
          </a:p>
        </p:txBody>
      </p:sp>
    </p:spTree>
    <p:extLst>
      <p:ext uri="{BB962C8B-B14F-4D97-AF65-F5344CB8AC3E}">
        <p14:creationId xmlns:p14="http://schemas.microsoft.com/office/powerpoint/2010/main" val="3630556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9</a:t>
            </a:fld>
            <a:endParaRPr lang="en-US"/>
          </a:p>
        </p:txBody>
      </p:sp>
    </p:spTree>
    <p:extLst>
      <p:ext uri="{BB962C8B-B14F-4D97-AF65-F5344CB8AC3E}">
        <p14:creationId xmlns:p14="http://schemas.microsoft.com/office/powerpoint/2010/main" val="4253082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E843-8CC2-CC4F-8B30-1B57D83C59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C9E2C1-7E0F-0545-B06C-C8D1AAB65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995891-1207-0149-AB2F-B433CDC38C64}"/>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DDB1A014-4D67-5242-A30C-BE48B9A5D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42268-13D6-6F40-AC51-5ABB43FE964D}"/>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8171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62CF-D45B-9141-B20E-4C176C3D8B8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50F889-84B9-B34F-A9DE-599A26AD4E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360DC8-44EC-E647-A33C-ED94514F820E}"/>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00102055-1679-514A-AFAB-494C0C5A7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B6BBB-621E-7146-9C17-C09BD6D79960}"/>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63029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EC239-7AEA-D941-954C-B89A3BFED77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6C08AB-D41E-1140-93BF-DE8BE54765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DB857C-F586-E94B-9C4E-05E9844A87A0}"/>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7B4C7182-D204-F84C-BBAB-83F96D79E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9006-6A51-A243-8B5D-572D3E269AEA}"/>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8043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ADD3-F3E5-A543-8132-09054602F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A0AFF9-638D-3D43-B4BB-CA9A21CB3F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3F06A-4538-BC4F-8EB9-8BFE743664DA}"/>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9A03514E-9AD8-CB44-8EC6-0390B6DD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0D8B0-78FC-ED4A-9D1C-8E421FD541C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438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B722-53B2-5A4D-A7FE-E5464CF836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BD2D9D-7503-F049-8B0C-EA9A69AAB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88860D-7905-D74E-B613-F77DE6EBFD67}"/>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46A7F172-1552-E746-B533-20CC363E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90920-12A4-D349-8329-D93511D856B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43937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9E9-14C6-4A4F-A0F8-155A1757F3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151EC3-936B-A14F-B07E-670A572E64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F71331-D2EE-EB42-A255-67F3F6EC4F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327E606-5536-594A-98F5-B8E1D0CEE318}"/>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6" name="Footer Placeholder 5">
            <a:extLst>
              <a:ext uri="{FF2B5EF4-FFF2-40B4-BE49-F238E27FC236}">
                <a16:creationId xmlns:a16="http://schemas.microsoft.com/office/drawing/2014/main" id="{8A92028E-01B8-1644-BB97-1B97B3D9E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27062-9634-574A-9DD2-21E101B0690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5997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A955-215A-0B41-BCEC-274011D8F2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0B5751-666F-ED43-9B27-5CADAD768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C4E86-F47C-124F-9345-484B0A986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38D237-1D8E-4644-8357-E6208A06F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66BB6-B5AA-B148-9427-6ADE5BECE1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4BF301-6C4A-E540-9238-EC7FC6CCDE06}"/>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8" name="Footer Placeholder 7">
            <a:extLst>
              <a:ext uri="{FF2B5EF4-FFF2-40B4-BE49-F238E27FC236}">
                <a16:creationId xmlns:a16="http://schemas.microsoft.com/office/drawing/2014/main" id="{19959486-E59F-7144-AB9F-A94300172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002D8-54C0-3044-A2F2-61B8AF49D8D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9293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EEB-1DC0-7D49-8639-1DED863DD1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28613E-120D-EA40-9D12-B9D6B3EBBBD8}"/>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4" name="Footer Placeholder 3">
            <a:extLst>
              <a:ext uri="{FF2B5EF4-FFF2-40B4-BE49-F238E27FC236}">
                <a16:creationId xmlns:a16="http://schemas.microsoft.com/office/drawing/2014/main" id="{4DAAA77B-3049-8041-A091-6515307A0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B1FFF-0243-5142-8F33-A35ED74A07CC}"/>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64338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D47DD-70A1-7F4D-B8FC-DF762B8111B4}"/>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3" name="Footer Placeholder 2">
            <a:extLst>
              <a:ext uri="{FF2B5EF4-FFF2-40B4-BE49-F238E27FC236}">
                <a16:creationId xmlns:a16="http://schemas.microsoft.com/office/drawing/2014/main" id="{06FE9C60-CDD3-6D44-B2C7-BD6F3FDC3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1A74-2F62-7A47-B900-F7D6FDF4ACE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71610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A6FE-B4DB-CE43-904D-9254465AD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DCDEC1-2FB5-234D-AA43-B5F3EF2A02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E31C37-ACE6-7948-99E6-D74FDB6CF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639E47-F9F6-5143-9C5D-91508CBD0526}"/>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6" name="Footer Placeholder 5">
            <a:extLst>
              <a:ext uri="{FF2B5EF4-FFF2-40B4-BE49-F238E27FC236}">
                <a16:creationId xmlns:a16="http://schemas.microsoft.com/office/drawing/2014/main" id="{E846CB3A-646A-8244-868D-23A35A53B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FE8DA-4D6C-B14B-B2D1-2F868B7B5AB3}"/>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73596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6E6C-924A-1145-A69A-4246AD71E9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221A70-173E-654C-AFAD-93EEE974C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E2C597-4520-B049-A7D5-1C9F0E65A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408F87-DE71-7342-8104-10AAE8F2D446}"/>
              </a:ext>
            </a:extLst>
          </p:cNvPr>
          <p:cNvSpPr>
            <a:spLocks noGrp="1"/>
          </p:cNvSpPr>
          <p:nvPr>
            <p:ph type="dt" sz="half" idx="10"/>
          </p:nvPr>
        </p:nvSpPr>
        <p:spPr/>
        <p:txBody>
          <a:bodyPr/>
          <a:lstStyle/>
          <a:p>
            <a:fld id="{411027BB-4C9B-DF4D-AFC7-7222272056AA}" type="datetimeFigureOut">
              <a:rPr lang="en-US" smtClean="0"/>
              <a:t>1/21/2025</a:t>
            </a:fld>
            <a:endParaRPr lang="en-US"/>
          </a:p>
        </p:txBody>
      </p:sp>
      <p:sp>
        <p:nvSpPr>
          <p:cNvPr id="6" name="Footer Placeholder 5">
            <a:extLst>
              <a:ext uri="{FF2B5EF4-FFF2-40B4-BE49-F238E27FC236}">
                <a16:creationId xmlns:a16="http://schemas.microsoft.com/office/drawing/2014/main" id="{572871ED-A3C1-024B-BF16-B9D3F308A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7F34-786B-BC4F-BEAA-CE7FE79E549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38098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EB7D3-6EF6-644B-A910-D8272C6D4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7C7908-C676-4C49-9A97-6AC391DB2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8C515-4A98-5D4E-8399-67632AC3F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027BB-4C9B-DF4D-AFC7-7222272056AA}" type="datetimeFigureOut">
              <a:rPr lang="en-US" smtClean="0"/>
              <a:t>1/21/2025</a:t>
            </a:fld>
            <a:endParaRPr lang="en-US"/>
          </a:p>
        </p:txBody>
      </p:sp>
      <p:sp>
        <p:nvSpPr>
          <p:cNvPr id="5" name="Footer Placeholder 4">
            <a:extLst>
              <a:ext uri="{FF2B5EF4-FFF2-40B4-BE49-F238E27FC236}">
                <a16:creationId xmlns:a16="http://schemas.microsoft.com/office/drawing/2014/main" id="{744BB7C0-FAE0-304C-8E0D-9BB994874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B63FB6-555A-F24F-94BB-E5DEBE89F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D4EAB-2CC0-BE44-BE24-FA9E334CB4D2}" type="slidenum">
              <a:rPr lang="en-US" smtClean="0"/>
              <a:t>‹#›</a:t>
            </a:fld>
            <a:endParaRPr lang="en-US"/>
          </a:p>
        </p:txBody>
      </p:sp>
    </p:spTree>
    <p:extLst>
      <p:ext uri="{BB962C8B-B14F-4D97-AF65-F5344CB8AC3E}">
        <p14:creationId xmlns:p14="http://schemas.microsoft.com/office/powerpoint/2010/main" val="229384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2.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29.png"/><Relationship Id="rId4" Type="http://schemas.openxmlformats.org/officeDocument/2006/relationships/image" Target="../media/image11.sv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29.png"/><Relationship Id="rId10" Type="http://schemas.openxmlformats.org/officeDocument/2006/relationships/image" Target="../media/image30.jpg"/><Relationship Id="rId4" Type="http://schemas.openxmlformats.org/officeDocument/2006/relationships/image" Target="../media/image11.svg"/><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1.svg"/><Relationship Id="rId9" Type="http://schemas.openxmlformats.org/officeDocument/2006/relationships/image" Target="../media/image1701.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microsoft.com/office/2007/relationships/hdphoto" Target="../media/hdphoto3.wdp"/><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sv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008" y="3297682"/>
            <a:ext cx="12344400" cy="3632597"/>
          </a:xfrm>
          <a:prstGeom prst="rect">
            <a:avLst/>
          </a:prstGeom>
        </p:spPr>
      </p:pic>
      <p:sp>
        <p:nvSpPr>
          <p:cNvPr id="5" name="TextBox 4">
            <a:extLst>
              <a:ext uri="{FF2B5EF4-FFF2-40B4-BE49-F238E27FC236}">
                <a16:creationId xmlns:a16="http://schemas.microsoft.com/office/drawing/2014/main" id="{1DD5F41C-9AFF-5D40-9543-6B1C69EFF0AB}"/>
              </a:ext>
            </a:extLst>
          </p:cNvPr>
          <p:cNvSpPr txBox="1"/>
          <p:nvPr/>
        </p:nvSpPr>
        <p:spPr>
          <a:xfrm>
            <a:off x="3041900" y="342320"/>
            <a:ext cx="8451836" cy="1323439"/>
          </a:xfrm>
          <a:prstGeom prst="rect">
            <a:avLst/>
          </a:prstGeom>
          <a:noFill/>
        </p:spPr>
        <p:txBody>
          <a:bodyPr wrap="square" rtlCol="0">
            <a:spAutoFit/>
          </a:bodyPr>
          <a:lstStyle/>
          <a:p>
            <a:pPr algn="r"/>
            <a:r>
              <a:rPr lang="en-GB" sz="4000" b="1" dirty="0" smtClean="0">
                <a:solidFill>
                  <a:srgbClr val="D78643"/>
                </a:solidFill>
                <a:latin typeface="Fredoka One" panose="02000000000000000000" pitchFamily="2" charset="77"/>
              </a:rPr>
              <a:t>Our Special</a:t>
            </a:r>
          </a:p>
          <a:p>
            <a:pPr algn="r"/>
            <a:r>
              <a:rPr lang="en-GB" sz="4000" b="1" dirty="0" smtClean="0">
                <a:solidFill>
                  <a:srgbClr val="4E6A84"/>
                </a:solidFill>
                <a:latin typeface="Fredoka One" panose="02000000000000000000" pitchFamily="2" charset="77"/>
              </a:rPr>
              <a:t>National Landscape</a:t>
            </a:r>
            <a:endParaRPr lang="en-US" sz="4000" dirty="0">
              <a:solidFill>
                <a:srgbClr val="4E6A84"/>
              </a:solidFill>
              <a:latin typeface="Fredoka One" panose="02000000000000000000" pitchFamily="2" charset="77"/>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684" y="1925732"/>
            <a:ext cx="6335891" cy="4204727"/>
          </a:xfrm>
          <a:prstGeom prst="roundRect">
            <a:avLst/>
          </a:prstGeom>
          <a:ln w="38100">
            <a:solidFill>
              <a:srgbClr val="FFD966"/>
            </a:solidFill>
          </a:ln>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809237" y="1720340"/>
            <a:ext cx="4255008" cy="9152860"/>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t="6052" b="30265"/>
          <a:stretch/>
        </p:blipFill>
        <p:spPr>
          <a:xfrm>
            <a:off x="259451" y="0"/>
            <a:ext cx="3297354" cy="209986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H="1">
            <a:off x="1805873" y="2154569"/>
            <a:ext cx="3388427" cy="3027030"/>
          </a:xfrm>
          <a:prstGeom prst="rect">
            <a:avLst/>
          </a:prstGeom>
        </p:spPr>
      </p:pic>
      <p:sp>
        <p:nvSpPr>
          <p:cNvPr id="12" name="Rectangle 11"/>
          <p:cNvSpPr/>
          <p:nvPr/>
        </p:nvSpPr>
        <p:spPr>
          <a:xfrm>
            <a:off x="2448169" y="2643073"/>
            <a:ext cx="2462221" cy="2068259"/>
          </a:xfrm>
          <a:prstGeom prst="rect">
            <a:avLst/>
          </a:prstGeom>
        </p:spPr>
        <p:txBody>
          <a:bodyPr wrap="square">
            <a:spAutoFit/>
          </a:bodyPr>
          <a:lstStyle/>
          <a:p>
            <a:pPr algn="ctr">
              <a:lnSpc>
                <a:spcPct val="107000"/>
              </a:lnSpc>
              <a:spcAft>
                <a:spcPts val="800"/>
              </a:spcAft>
            </a:pPr>
            <a:r>
              <a:rPr lang="en-GB" sz="2000" b="1" dirty="0" smtClean="0">
                <a:solidFill>
                  <a:srgbClr val="4E6A84"/>
                </a:solidFill>
                <a:latin typeface="Quicksand" panose="020B0604020202020204" charset="0"/>
              </a:rPr>
              <a:t>Did you know     that areas of our landscape are so important that they are protected?</a:t>
            </a:r>
          </a:p>
        </p:txBody>
      </p:sp>
    </p:spTree>
    <p:extLst>
      <p:ext uri="{BB962C8B-B14F-4D97-AF65-F5344CB8AC3E}">
        <p14:creationId xmlns:p14="http://schemas.microsoft.com/office/powerpoint/2010/main" val="36904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9541" b="13865"/>
          <a:stretch/>
        </p:blipFill>
        <p:spPr>
          <a:xfrm>
            <a:off x="553752" y="631373"/>
            <a:ext cx="5481912" cy="5481912"/>
          </a:xfrm>
          <a:prstGeom prst="round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4288" t="-291" r="711" b="291"/>
          <a:stretch/>
        </p:blipFill>
        <p:spPr>
          <a:xfrm>
            <a:off x="6214116" y="631372"/>
            <a:ext cx="5520222" cy="5520222"/>
          </a:xfrm>
          <a:prstGeom prst="roundRect">
            <a:avLst/>
          </a:prstGeom>
        </p:spPr>
      </p:pic>
    </p:spTree>
    <p:extLst>
      <p:ext uri="{BB962C8B-B14F-4D97-AF65-F5344CB8AC3E}">
        <p14:creationId xmlns:p14="http://schemas.microsoft.com/office/powerpoint/2010/main" val="2174922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2429" r="12429"/>
          <a:stretch/>
        </p:blipFill>
        <p:spPr>
          <a:xfrm>
            <a:off x="6214116" y="631372"/>
            <a:ext cx="5520222" cy="5520222"/>
          </a:xfrm>
          <a:prstGeom prst="round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6675" r="16675"/>
          <a:stretch/>
        </p:blipFill>
        <p:spPr>
          <a:xfrm>
            <a:off x="553752" y="631373"/>
            <a:ext cx="5481912" cy="5481912"/>
          </a:xfrm>
          <a:prstGeom prst="roundRect">
            <a:avLst/>
          </a:prstGeom>
        </p:spPr>
      </p:pic>
    </p:spTree>
    <p:extLst>
      <p:ext uri="{BB962C8B-B14F-4D97-AF65-F5344CB8AC3E}">
        <p14:creationId xmlns:p14="http://schemas.microsoft.com/office/powerpoint/2010/main" val="2988510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667" r="16667"/>
          <a:stretch/>
        </p:blipFill>
        <p:spPr>
          <a:xfrm>
            <a:off x="6214117" y="631373"/>
            <a:ext cx="5520222" cy="5520222"/>
          </a:xfrm>
          <a:prstGeom prst="round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97" b="24603"/>
          <a:stretch/>
        </p:blipFill>
        <p:spPr>
          <a:xfrm>
            <a:off x="553752" y="631373"/>
            <a:ext cx="5481912" cy="5481912"/>
          </a:xfrm>
          <a:prstGeom prst="roundRect">
            <a:avLst/>
          </a:prstGeom>
        </p:spPr>
      </p:pic>
    </p:spTree>
    <p:extLst>
      <p:ext uri="{BB962C8B-B14F-4D97-AF65-F5344CB8AC3E}">
        <p14:creationId xmlns:p14="http://schemas.microsoft.com/office/powerpoint/2010/main" val="3259229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3827" t="-330" r="19939" b="330"/>
          <a:stretch/>
        </p:blipFill>
        <p:spPr>
          <a:xfrm>
            <a:off x="6214118" y="631373"/>
            <a:ext cx="5520222" cy="5520222"/>
          </a:xfrm>
          <a:prstGeom prst="round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2654" r="12654"/>
          <a:stretch/>
        </p:blipFill>
        <p:spPr>
          <a:xfrm>
            <a:off x="553752" y="631373"/>
            <a:ext cx="5481912" cy="5481912"/>
          </a:xfrm>
          <a:prstGeom prst="roundRect">
            <a:avLst/>
          </a:prstGeom>
        </p:spPr>
      </p:pic>
    </p:spTree>
    <p:extLst>
      <p:ext uri="{BB962C8B-B14F-4D97-AF65-F5344CB8AC3E}">
        <p14:creationId xmlns:p14="http://schemas.microsoft.com/office/powerpoint/2010/main" val="650748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2">
            <a:extLst>
              <a:ext uri="{FF2B5EF4-FFF2-40B4-BE49-F238E27FC236}">
                <a16:creationId xmlns:a16="http://schemas.microsoft.com/office/drawing/2014/main" id="{A78E4E15-2B8C-0449-8C84-5F3F0B2D55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3850" y="3314614"/>
            <a:ext cx="12344400" cy="3632597"/>
          </a:xfrm>
          <a:prstGeom prst="rect">
            <a:avLst/>
          </a:prstGeom>
          <a:ln>
            <a:noFill/>
          </a:ln>
        </p:spPr>
      </p:pic>
      <p:pic>
        <p:nvPicPr>
          <p:cNvPr id="6" name="Graphic 15">
            <a:extLst>
              <a:ext uri="{FF2B5EF4-FFF2-40B4-BE49-F238E27FC236}">
                <a16:creationId xmlns:a16="http://schemas.microsoft.com/office/drawing/2014/main" id="{70DECD5C-B59C-E04A-892E-A8B040A2C94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54076" y="278014"/>
            <a:ext cx="5509044" cy="7580239"/>
          </a:xfrm>
          <a:prstGeom prst="rect">
            <a:avLst/>
          </a:prstGeom>
        </p:spPr>
      </p:pic>
      <p:sp>
        <p:nvSpPr>
          <p:cNvPr id="7" name="TextBox 6">
            <a:extLst>
              <a:ext uri="{FF2B5EF4-FFF2-40B4-BE49-F238E27FC236}">
                <a16:creationId xmlns:a16="http://schemas.microsoft.com/office/drawing/2014/main" id="{F9FF5F7C-CCAB-E64F-BBBE-C66A0B918794}"/>
              </a:ext>
            </a:extLst>
          </p:cNvPr>
          <p:cNvSpPr txBox="1"/>
          <p:nvPr/>
        </p:nvSpPr>
        <p:spPr>
          <a:xfrm>
            <a:off x="1114307" y="1249615"/>
            <a:ext cx="4550877" cy="4647426"/>
          </a:xfrm>
          <a:prstGeom prst="rect">
            <a:avLst/>
          </a:prstGeom>
          <a:noFill/>
        </p:spPr>
        <p:txBody>
          <a:bodyPr wrap="square" rtlCol="0">
            <a:spAutoFit/>
          </a:bodyPr>
          <a:lstStyle/>
          <a:p>
            <a:r>
              <a:rPr lang="en-GB" sz="4000" dirty="0" smtClean="0">
                <a:solidFill>
                  <a:srgbClr val="FFD966"/>
                </a:solidFill>
                <a:latin typeface="Fredoka One" panose="020B0604020202020204" charset="0"/>
              </a:rPr>
              <a:t>Activity 1: </a:t>
            </a:r>
            <a:r>
              <a:rPr lang="en-GB" sz="4000" dirty="0" smtClean="0">
                <a:solidFill>
                  <a:schemeClr val="bg1"/>
                </a:solidFill>
                <a:latin typeface="Fredoka One" panose="020B0604020202020204" charset="0"/>
              </a:rPr>
              <a:t>Discussion</a:t>
            </a:r>
          </a:p>
          <a:p>
            <a:endParaRPr lang="en-GB" dirty="0">
              <a:solidFill>
                <a:srgbClr val="FFFFFF"/>
              </a:solidFill>
              <a:latin typeface="Quicksand" panose="020B0604020202020204" charset="0"/>
            </a:endParaRPr>
          </a:p>
          <a:p>
            <a:r>
              <a:rPr lang="en-GB" sz="2200" dirty="0" smtClean="0">
                <a:solidFill>
                  <a:srgbClr val="FFFFFF"/>
                </a:solidFill>
                <a:latin typeface="Quicksand" panose="020B0604020202020204" charset="0"/>
              </a:rPr>
              <a:t>As a class or in pairs, look at the table listing features that can be found in the Clwydian Range and Dee Valley National Landscape. </a:t>
            </a:r>
            <a:endParaRPr lang="en-GB" sz="2200" dirty="0">
              <a:solidFill>
                <a:srgbClr val="FFFFFF"/>
              </a:solidFill>
              <a:latin typeface="Quicksand" panose="020B0604020202020204" charset="0"/>
            </a:endParaRPr>
          </a:p>
          <a:p>
            <a:endParaRPr lang="en-GB" sz="2200" dirty="0" smtClean="0">
              <a:solidFill>
                <a:srgbClr val="FFFFFF"/>
              </a:solidFill>
              <a:latin typeface="Quicksand" panose="020B0604020202020204" charset="0"/>
            </a:endParaRPr>
          </a:p>
          <a:p>
            <a:r>
              <a:rPr lang="en-GB" sz="2200" dirty="0">
                <a:solidFill>
                  <a:srgbClr val="FFFFFF"/>
                </a:solidFill>
                <a:latin typeface="Quicksand" panose="020B0604020202020204" charset="0"/>
              </a:rPr>
              <a:t>N</a:t>
            </a:r>
            <a:r>
              <a:rPr lang="en-GB" sz="2200" dirty="0" smtClean="0">
                <a:solidFill>
                  <a:srgbClr val="FFFFFF"/>
                </a:solidFill>
                <a:latin typeface="Quicksand" panose="020B0604020202020204" charset="0"/>
              </a:rPr>
              <a:t>avigate </a:t>
            </a:r>
            <a:r>
              <a:rPr lang="en-GB" sz="2200" dirty="0">
                <a:solidFill>
                  <a:srgbClr val="FFFFFF"/>
                </a:solidFill>
                <a:latin typeface="Quicksand" panose="020B0604020202020204" charset="0"/>
              </a:rPr>
              <a:t>through </a:t>
            </a:r>
            <a:r>
              <a:rPr lang="en-GB" sz="2200" dirty="0" smtClean="0">
                <a:solidFill>
                  <a:srgbClr val="FFFFFF"/>
                </a:solidFill>
                <a:latin typeface="Quicksand" panose="020B0604020202020204" charset="0"/>
              </a:rPr>
              <a:t>each word and decide which of the four categories the special quality or feature should be placed into.</a:t>
            </a:r>
            <a:endParaRPr lang="en-US" sz="2200" dirty="0"/>
          </a:p>
        </p:txBody>
      </p:sp>
      <p:sp>
        <p:nvSpPr>
          <p:cNvPr id="14" name="Rectangle 13">
            <a:extLst>
              <a:ext uri="{FF2B5EF4-FFF2-40B4-BE49-F238E27FC236}">
                <a16:creationId xmlns:a16="http://schemas.microsoft.com/office/drawing/2014/main" id="{9F087949-37EA-8245-8BCE-2A4539E9F3CB}"/>
              </a:ext>
            </a:extLst>
          </p:cNvPr>
          <p:cNvSpPr/>
          <p:nvPr/>
        </p:nvSpPr>
        <p:spPr>
          <a:xfrm>
            <a:off x="421761" y="5846808"/>
            <a:ext cx="3722400" cy="367152"/>
          </a:xfrm>
          <a:prstGeom prst="rect">
            <a:avLst/>
          </a:prstGeom>
        </p:spPr>
        <p:txBody>
          <a:bodyPr wrap="square">
            <a:spAutoFit/>
          </a:bodyPr>
          <a:lstStyle/>
          <a:p>
            <a:pPr>
              <a:lnSpc>
                <a:spcPct val="107000"/>
              </a:lnSpc>
              <a:spcAft>
                <a:spcPts val="800"/>
              </a:spcAft>
            </a:pPr>
            <a:endParaRPr lang="en-GB" dirty="0">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4579703" y="381000"/>
            <a:ext cx="4195451" cy="9024748"/>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H="1">
            <a:off x="7180446" y="278014"/>
            <a:ext cx="4549361" cy="3803098"/>
          </a:xfrm>
          <a:prstGeom prst="rect">
            <a:avLst/>
          </a:prstGeom>
        </p:spPr>
      </p:pic>
      <p:sp>
        <p:nvSpPr>
          <p:cNvPr id="21" name="Rectangle 20"/>
          <p:cNvSpPr/>
          <p:nvPr/>
        </p:nvSpPr>
        <p:spPr>
          <a:xfrm>
            <a:off x="8147018" y="958716"/>
            <a:ext cx="3109970" cy="2718693"/>
          </a:xfrm>
          <a:prstGeom prst="rect">
            <a:avLst/>
          </a:prstGeom>
        </p:spPr>
        <p:txBody>
          <a:bodyPr wrap="square">
            <a:spAutoFit/>
          </a:bodyPr>
          <a:lstStyle/>
          <a:p>
            <a:pPr algn="ctr">
              <a:spcAft>
                <a:spcPts val="800"/>
              </a:spcAft>
            </a:pPr>
            <a:r>
              <a:rPr lang="en-GB" dirty="0" smtClean="0">
                <a:solidFill>
                  <a:srgbClr val="4E6A84"/>
                </a:solidFill>
                <a:latin typeface="Quicksand" panose="020B0604020202020204" charset="0"/>
              </a:rPr>
              <a:t>If you come across a     new word or place, use a search engine to </a:t>
            </a:r>
            <a:r>
              <a:rPr lang="en-GB" sz="2000" dirty="0" smtClean="0">
                <a:solidFill>
                  <a:srgbClr val="4E6A84"/>
                </a:solidFill>
                <a:latin typeface="Fredoka One" panose="020B0604020202020204" charset="0"/>
              </a:rPr>
              <a:t>research</a:t>
            </a:r>
            <a:r>
              <a:rPr lang="en-GB" dirty="0" smtClean="0">
                <a:solidFill>
                  <a:srgbClr val="4E6A84"/>
                </a:solidFill>
                <a:latin typeface="Quicksand" panose="020B0604020202020204" charset="0"/>
              </a:rPr>
              <a:t> the definition or location.</a:t>
            </a:r>
          </a:p>
          <a:p>
            <a:pPr algn="ctr">
              <a:spcAft>
                <a:spcPts val="800"/>
              </a:spcAft>
            </a:pPr>
            <a:r>
              <a:rPr lang="en-GB" dirty="0" smtClean="0">
                <a:solidFill>
                  <a:srgbClr val="4E6A84"/>
                </a:solidFill>
                <a:latin typeface="Quicksand" panose="020B0604020202020204" charset="0"/>
              </a:rPr>
              <a:t>Discuss your ideas, you will find some are more difficult to decide on than others, so choose the one that most people agree on.</a:t>
            </a:r>
          </a:p>
        </p:txBody>
      </p:sp>
    </p:spTree>
    <p:extLst>
      <p:ext uri="{BB962C8B-B14F-4D97-AF65-F5344CB8AC3E}">
        <p14:creationId xmlns:p14="http://schemas.microsoft.com/office/powerpoint/2010/main" val="185773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ab">
            <a:hlinkClick r:id="" action="ppaction://hlinkshowjump?jump=nextslide"/>
            <a:extLst>
              <a:ext uri="{FF2B5EF4-FFF2-40B4-BE49-F238E27FC236}">
                <a16:creationId xmlns:a16="http://schemas.microsoft.com/office/drawing/2014/main" id="{2E4C990B-B761-E345-8EA2-40FB0DD92C05}"/>
              </a:ext>
            </a:extLst>
          </p:cNvPr>
          <p:cNvSpPr/>
          <p:nvPr/>
        </p:nvSpPr>
        <p:spPr>
          <a:xfrm>
            <a:off x="1429606" y="1208006"/>
            <a:ext cx="4564794" cy="2462294"/>
          </a:xfrm>
          <a:prstGeom prst="roundRect">
            <a:avLst>
              <a:gd name="adj" fmla="val 33750"/>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4E6A84"/>
                </a:solidFill>
                <a:latin typeface="Fredoka One" panose="020B0604020202020204" charset="0"/>
              </a:rPr>
              <a:t>Natural Beauty</a:t>
            </a:r>
          </a:p>
          <a:p>
            <a:pPr algn="ctr"/>
            <a:endParaRPr lang="en-GB" sz="1400" dirty="0" smtClean="0">
              <a:latin typeface="Quicksand" panose="020B0604020202020204" charset="0"/>
            </a:endParaRPr>
          </a:p>
          <a:p>
            <a:pPr algn="ctr"/>
            <a:r>
              <a:rPr lang="en-GB" sz="2000" dirty="0" smtClean="0">
                <a:latin typeface="Quicksand" panose="020B0604020202020204" charset="0"/>
              </a:rPr>
              <a:t>Outstanding scenery </a:t>
            </a:r>
            <a:r>
              <a:rPr lang="en-GB" sz="2000" dirty="0">
                <a:latin typeface="Quicksand" panose="020B0604020202020204" charset="0"/>
              </a:rPr>
              <a:t>and </a:t>
            </a:r>
            <a:r>
              <a:rPr lang="en-GB" sz="2000" dirty="0" smtClean="0">
                <a:latin typeface="Quicksand" panose="020B0604020202020204" charset="0"/>
              </a:rPr>
              <a:t>landscape features that have occurred naturally</a:t>
            </a:r>
            <a:endParaRPr lang="en-GB" sz="2000" dirty="0">
              <a:solidFill>
                <a:srgbClr val="4E6A84"/>
              </a:solidFill>
              <a:latin typeface="Quicksand" panose="020B0604020202020204" charset="0"/>
            </a:endParaRPr>
          </a:p>
        </p:txBody>
      </p:sp>
      <p:sp>
        <p:nvSpPr>
          <p:cNvPr id="13" name="tab">
            <a:hlinkClick r:id="" action="ppaction://hlinkshowjump?jump=nextslide"/>
            <a:extLst>
              <a:ext uri="{FF2B5EF4-FFF2-40B4-BE49-F238E27FC236}">
                <a16:creationId xmlns:a16="http://schemas.microsoft.com/office/drawing/2014/main" id="{2E4C990B-B761-E345-8EA2-40FB0DD92C05}"/>
              </a:ext>
            </a:extLst>
          </p:cNvPr>
          <p:cNvSpPr/>
          <p:nvPr/>
        </p:nvSpPr>
        <p:spPr>
          <a:xfrm>
            <a:off x="6369906" y="1208006"/>
            <a:ext cx="4564794" cy="2462294"/>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4E6A84"/>
                </a:solidFill>
                <a:latin typeface="Fredoka One" panose="020B0604020202020204" charset="0"/>
              </a:rPr>
              <a:t>Biodiversity</a:t>
            </a:r>
          </a:p>
          <a:p>
            <a:pPr algn="ctr"/>
            <a:endParaRPr lang="en-GB" sz="1400" dirty="0" smtClean="0">
              <a:latin typeface="Quicksand" panose="020B0604020202020204" charset="0"/>
            </a:endParaRPr>
          </a:p>
          <a:p>
            <a:pPr algn="ctr"/>
            <a:r>
              <a:rPr lang="en-GB" sz="2000" dirty="0">
                <a:solidFill>
                  <a:srgbClr val="4E6A84"/>
                </a:solidFill>
                <a:latin typeface="Quicksand" panose="020B0604020202020204" charset="0"/>
              </a:rPr>
              <a:t>Rich and varied plant and </a:t>
            </a:r>
            <a:endParaRPr lang="en-GB" sz="2000" dirty="0" smtClean="0">
              <a:solidFill>
                <a:srgbClr val="4E6A84"/>
              </a:solidFill>
              <a:latin typeface="Quicksand" panose="020B0604020202020204" charset="0"/>
            </a:endParaRPr>
          </a:p>
          <a:p>
            <a:pPr algn="ctr"/>
            <a:r>
              <a:rPr lang="en-GB" sz="2000" dirty="0" smtClean="0">
                <a:solidFill>
                  <a:srgbClr val="4E6A84"/>
                </a:solidFill>
                <a:latin typeface="Quicksand" panose="020B0604020202020204" charset="0"/>
              </a:rPr>
              <a:t>animal </a:t>
            </a:r>
            <a:r>
              <a:rPr lang="en-GB" sz="2000" dirty="0">
                <a:solidFill>
                  <a:srgbClr val="4E6A84"/>
                </a:solidFill>
                <a:latin typeface="Quicksand" panose="020B0604020202020204" charset="0"/>
              </a:rPr>
              <a:t>life</a:t>
            </a:r>
          </a:p>
        </p:txBody>
      </p:sp>
      <p:sp>
        <p:nvSpPr>
          <p:cNvPr id="14" name="tab">
            <a:hlinkClick r:id="" action="ppaction://hlinkshowjump?jump=nextslide"/>
            <a:extLst>
              <a:ext uri="{FF2B5EF4-FFF2-40B4-BE49-F238E27FC236}">
                <a16:creationId xmlns:a16="http://schemas.microsoft.com/office/drawing/2014/main" id="{2E4C990B-B761-E345-8EA2-40FB0DD92C05}"/>
              </a:ext>
            </a:extLst>
          </p:cNvPr>
          <p:cNvSpPr/>
          <p:nvPr/>
        </p:nvSpPr>
        <p:spPr>
          <a:xfrm>
            <a:off x="1429606" y="3822700"/>
            <a:ext cx="4564794" cy="2462294"/>
          </a:xfrm>
          <a:prstGeom prst="roundRect">
            <a:avLst>
              <a:gd name="adj" fmla="val 33750"/>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Fredoka One" panose="020B0604020202020204" charset="0"/>
              </a:rPr>
              <a:t>Heritage</a:t>
            </a:r>
          </a:p>
          <a:p>
            <a:pPr algn="ctr"/>
            <a:endParaRPr lang="en-GB" sz="1400" dirty="0" smtClean="0">
              <a:latin typeface="Quicksand" panose="020B0604020202020204" charset="0"/>
            </a:endParaRPr>
          </a:p>
          <a:p>
            <a:pPr algn="ctr"/>
            <a:r>
              <a:rPr lang="en-GB" sz="2000" dirty="0">
                <a:latin typeface="Quicksand" panose="020B0604020202020204" charset="0"/>
              </a:rPr>
              <a:t>Archaeological remains and places, events and people of historical </a:t>
            </a:r>
            <a:r>
              <a:rPr lang="en-GB" sz="2000" dirty="0" smtClean="0">
                <a:latin typeface="Quicksand" panose="020B0604020202020204" charset="0"/>
              </a:rPr>
              <a:t>importance</a:t>
            </a:r>
            <a:endParaRPr lang="en-GB" sz="2000" dirty="0">
              <a:solidFill>
                <a:srgbClr val="4E6A84"/>
              </a:solidFill>
              <a:latin typeface="Quicksand" panose="020B0604020202020204" charset="0"/>
            </a:endParaRPr>
          </a:p>
        </p:txBody>
      </p:sp>
      <p:sp>
        <p:nvSpPr>
          <p:cNvPr id="15" name="tab">
            <a:hlinkClick r:id="" action="ppaction://hlinkshowjump?jump=nextslide"/>
            <a:extLst>
              <a:ext uri="{FF2B5EF4-FFF2-40B4-BE49-F238E27FC236}">
                <a16:creationId xmlns:a16="http://schemas.microsoft.com/office/drawing/2014/main" id="{2E4C990B-B761-E345-8EA2-40FB0DD92C05}"/>
              </a:ext>
            </a:extLst>
          </p:cNvPr>
          <p:cNvSpPr/>
          <p:nvPr/>
        </p:nvSpPr>
        <p:spPr>
          <a:xfrm>
            <a:off x="6369906" y="3822700"/>
            <a:ext cx="4564794" cy="2462294"/>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FFFFFF"/>
                </a:solidFill>
                <a:latin typeface="Fredoka One" panose="020B0604020202020204" charset="0"/>
              </a:rPr>
              <a:t>Culture</a:t>
            </a:r>
          </a:p>
          <a:p>
            <a:pPr algn="ctr"/>
            <a:endParaRPr lang="en-GB" sz="1400" dirty="0" smtClean="0">
              <a:latin typeface="Quicksand" panose="020B0604020202020204" charset="0"/>
            </a:endParaRPr>
          </a:p>
          <a:p>
            <a:pPr lvl="0" algn="ctr"/>
            <a:r>
              <a:rPr lang="en-GB" sz="2000" dirty="0">
                <a:latin typeface="Quicksand" panose="020B0604020202020204" charset="0"/>
              </a:rPr>
              <a:t>People living and working in communities with strong local traditions and distinctive </a:t>
            </a:r>
            <a:endParaRPr lang="en-GB" sz="2000" dirty="0" smtClean="0">
              <a:latin typeface="Quicksand" panose="020B0604020202020204" charset="0"/>
            </a:endParaRPr>
          </a:p>
          <a:p>
            <a:pPr lvl="0" algn="ctr"/>
            <a:r>
              <a:rPr lang="en-GB" sz="2000" dirty="0" smtClean="0">
                <a:latin typeface="Quicksand" panose="020B0604020202020204" charset="0"/>
              </a:rPr>
              <a:t>ways of life</a:t>
            </a:r>
            <a:endParaRPr lang="en-GB" sz="2000" dirty="0">
              <a:solidFill>
                <a:schemeClr val="bg1"/>
              </a:solidFill>
              <a:latin typeface="Quicksand" panose="020B0604020202020204" charset="0"/>
            </a:endParaRPr>
          </a:p>
        </p:txBody>
      </p:sp>
      <p:sp>
        <p:nvSpPr>
          <p:cNvPr id="2" name="Rectangle 1"/>
          <p:cNvSpPr/>
          <p:nvPr/>
        </p:nvSpPr>
        <p:spPr>
          <a:xfrm>
            <a:off x="378823" y="402342"/>
            <a:ext cx="11625943" cy="400110"/>
          </a:xfrm>
          <a:prstGeom prst="rect">
            <a:avLst/>
          </a:prstGeom>
        </p:spPr>
        <p:txBody>
          <a:bodyPr wrap="square">
            <a:spAutoFit/>
          </a:bodyPr>
          <a:lstStyle/>
          <a:p>
            <a:pPr lvl="0"/>
            <a:r>
              <a:rPr lang="en-GB" sz="2000" b="1" dirty="0">
                <a:solidFill>
                  <a:srgbClr val="4E6A84"/>
                </a:solidFill>
                <a:latin typeface="Quicksand" panose="020B0604020202020204" charset="0"/>
              </a:rPr>
              <a:t>The special </a:t>
            </a:r>
            <a:r>
              <a:rPr lang="en-GB" sz="2000" b="1" dirty="0" smtClean="0">
                <a:solidFill>
                  <a:srgbClr val="4E6A84"/>
                </a:solidFill>
                <a:latin typeface="Quicksand" panose="020B0604020202020204" charset="0"/>
              </a:rPr>
              <a:t>qualities and features of our National Landscape can be sorted into these categories:</a:t>
            </a:r>
            <a:endParaRPr lang="en-GB" sz="2000" b="1" dirty="0">
              <a:solidFill>
                <a:srgbClr val="4E6A84"/>
              </a:solidFill>
              <a:latin typeface="Quicksand" panose="020B0604020202020204" charset="0"/>
            </a:endParaRPr>
          </a:p>
        </p:txBody>
      </p:sp>
    </p:spTree>
    <p:extLst>
      <p:ext uri="{BB962C8B-B14F-4D97-AF65-F5344CB8AC3E}">
        <p14:creationId xmlns:p14="http://schemas.microsoft.com/office/powerpoint/2010/main" val="32139727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
            <a:extLst>
              <a:ext uri="{FF2B5EF4-FFF2-40B4-BE49-F238E27FC236}">
                <a16:creationId xmlns:a16="http://schemas.microsoft.com/office/drawing/2014/main" id="{18D0D645-6E51-7E46-B25D-C8193745C8E1}"/>
              </a:ext>
            </a:extLst>
          </p:cNvPr>
          <p:cNvGraphicFramePr>
            <a:graphicFrameLocks noGrp="1"/>
          </p:cNvGraphicFramePr>
          <p:nvPr>
            <p:extLst>
              <p:ext uri="{D42A27DB-BD31-4B8C-83A1-F6EECF244321}">
                <p14:modId xmlns:p14="http://schemas.microsoft.com/office/powerpoint/2010/main" val="1404851627"/>
              </p:ext>
            </p:extLst>
          </p:nvPr>
        </p:nvGraphicFramePr>
        <p:xfrm>
          <a:off x="624839" y="456088"/>
          <a:ext cx="10995660" cy="5296997"/>
        </p:xfrm>
        <a:graphic>
          <a:graphicData uri="http://schemas.openxmlformats.org/drawingml/2006/table">
            <a:tbl>
              <a:tblPr firstRow="1" bandRow="1">
                <a:effectLst/>
                <a:tableStyleId>{5C22544A-7EE6-4342-B048-85BDC9FD1C3A}</a:tableStyleId>
              </a:tblPr>
              <a:tblGrid>
                <a:gridCol w="1832610">
                  <a:extLst>
                    <a:ext uri="{9D8B030D-6E8A-4147-A177-3AD203B41FA5}">
                      <a16:colId xmlns:a16="http://schemas.microsoft.com/office/drawing/2014/main" val="1333146250"/>
                    </a:ext>
                  </a:extLst>
                </a:gridCol>
                <a:gridCol w="1832610">
                  <a:extLst>
                    <a:ext uri="{9D8B030D-6E8A-4147-A177-3AD203B41FA5}">
                      <a16:colId xmlns:a16="http://schemas.microsoft.com/office/drawing/2014/main" val="2113323189"/>
                    </a:ext>
                  </a:extLst>
                </a:gridCol>
                <a:gridCol w="1832610">
                  <a:extLst>
                    <a:ext uri="{9D8B030D-6E8A-4147-A177-3AD203B41FA5}">
                      <a16:colId xmlns:a16="http://schemas.microsoft.com/office/drawing/2014/main" val="1813381670"/>
                    </a:ext>
                  </a:extLst>
                </a:gridCol>
                <a:gridCol w="1832610">
                  <a:extLst>
                    <a:ext uri="{9D8B030D-6E8A-4147-A177-3AD203B41FA5}">
                      <a16:colId xmlns:a16="http://schemas.microsoft.com/office/drawing/2014/main" val="3657684402"/>
                    </a:ext>
                  </a:extLst>
                </a:gridCol>
                <a:gridCol w="1832610">
                  <a:extLst>
                    <a:ext uri="{9D8B030D-6E8A-4147-A177-3AD203B41FA5}">
                      <a16:colId xmlns:a16="http://schemas.microsoft.com/office/drawing/2014/main" val="4169208266"/>
                    </a:ext>
                  </a:extLst>
                </a:gridCol>
                <a:gridCol w="1832610">
                  <a:extLst>
                    <a:ext uri="{9D8B030D-6E8A-4147-A177-3AD203B41FA5}">
                      <a16:colId xmlns:a16="http://schemas.microsoft.com/office/drawing/2014/main" val="3110603259"/>
                    </a:ext>
                  </a:extLst>
                </a:gridCol>
              </a:tblGrid>
              <a:tr h="741298">
                <a:tc gridSpan="6">
                  <a:txBody>
                    <a:bodyPr/>
                    <a:lstStyle/>
                    <a:p>
                      <a:pPr algn="ctr">
                        <a:spcBef>
                          <a:spcPts val="600"/>
                        </a:spcBef>
                        <a:spcAft>
                          <a:spcPts val="600"/>
                        </a:spcAft>
                      </a:pPr>
                      <a:r>
                        <a:rPr lang="en-GB" sz="2000" dirty="0" smtClean="0">
                          <a:effectLst/>
                          <a:latin typeface="Quicksand" pitchFamily="2" charset="77"/>
                          <a:ea typeface="Calibri" panose="020F0502020204030204" pitchFamily="34" charset="0"/>
                          <a:cs typeface="Times New Roman" panose="02020603050405020304" pitchFamily="18" charset="0"/>
                        </a:rPr>
                        <a:t>Special</a:t>
                      </a:r>
                      <a:r>
                        <a:rPr lang="en-GB" sz="2000" baseline="0" dirty="0" smtClean="0">
                          <a:effectLst/>
                          <a:latin typeface="Quicksand" pitchFamily="2" charset="77"/>
                          <a:ea typeface="Calibri" panose="020F0502020204030204" pitchFamily="34" charset="0"/>
                          <a:cs typeface="Times New Roman" panose="02020603050405020304" pitchFamily="18" charset="0"/>
                        </a:rPr>
                        <a:t> Qualities and f</a:t>
                      </a:r>
                      <a:r>
                        <a:rPr lang="en-GB" sz="2000" dirty="0" smtClean="0">
                          <a:effectLst/>
                          <a:latin typeface="Quicksand" pitchFamily="2" charset="77"/>
                          <a:ea typeface="Calibri" panose="020F0502020204030204" pitchFamily="34" charset="0"/>
                          <a:cs typeface="Times New Roman" panose="02020603050405020304" pitchFamily="18" charset="0"/>
                        </a:rPr>
                        <a:t>eatures you</a:t>
                      </a:r>
                      <a:r>
                        <a:rPr lang="en-GB" sz="2000" baseline="0" dirty="0" smtClean="0">
                          <a:effectLst/>
                          <a:latin typeface="Quicksand" pitchFamily="2" charset="77"/>
                          <a:ea typeface="Calibri" panose="020F0502020204030204" pitchFamily="34" charset="0"/>
                          <a:cs typeface="Times New Roman" panose="02020603050405020304" pitchFamily="18" charset="0"/>
                        </a:rPr>
                        <a:t> will find</a:t>
                      </a:r>
                      <a:r>
                        <a:rPr lang="en-GB" sz="2000" dirty="0" smtClean="0">
                          <a:effectLst/>
                          <a:latin typeface="Quicksand" pitchFamily="2" charset="77"/>
                          <a:ea typeface="Calibri" panose="020F0502020204030204" pitchFamily="34" charset="0"/>
                          <a:cs typeface="Times New Roman" panose="02020603050405020304" pitchFamily="18" charset="0"/>
                        </a:rPr>
                        <a:t> </a:t>
                      </a:r>
                      <a:r>
                        <a:rPr lang="en-GB" sz="2000" baseline="0" dirty="0" smtClean="0">
                          <a:effectLst/>
                          <a:latin typeface="Quicksand" pitchFamily="2" charset="77"/>
                          <a:ea typeface="Calibri" panose="020F0502020204030204" pitchFamily="34" charset="0"/>
                          <a:cs typeface="Times New Roman" panose="02020603050405020304" pitchFamily="18" charset="0"/>
                        </a:rPr>
                        <a:t>in the Clwydian Range and Dee Valley</a:t>
                      </a: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hMerge="1">
                  <a:txBody>
                    <a:bodyPr/>
                    <a:lstStyle/>
                    <a:p>
                      <a:pPr algn="ctr">
                        <a:spcBef>
                          <a:spcPts val="600"/>
                        </a:spcBef>
                        <a:spcAft>
                          <a:spcPts val="600"/>
                        </a:spcAft>
                      </a:pPr>
                      <a:endParaRPr lang="en-GB" sz="2000" dirty="0">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38100" cap="flat" cmpd="sng" algn="ctr">
                      <a:solidFill>
                        <a:srgbClr val="4E6A84"/>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extLst>
                  <a:ext uri="{0D108BD9-81ED-4DB2-BD59-A6C34878D82A}">
                    <a16:rowId xmlns:a16="http://schemas.microsoft.com/office/drawing/2014/main" val="1526666770"/>
                  </a:ext>
                </a:extLst>
              </a:tr>
              <a:tr h="581941">
                <a:tc>
                  <a:txBody>
                    <a:bodyPr/>
                    <a:lstStyle/>
                    <a:p>
                      <a:pPr algn="ctr"/>
                      <a:r>
                        <a:rPr lang="en-US" sz="1500" b="1" dirty="0" smtClean="0">
                          <a:solidFill>
                            <a:srgbClr val="4E6A84"/>
                          </a:solidFill>
                          <a:latin typeface="Quicksand" panose="020B0604020202020204" charset="0"/>
                        </a:rPr>
                        <a:t>Hillfort</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Hiker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Canal</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Orchid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Dark skies</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Plas Newydd historic</a:t>
                      </a:r>
                      <a:r>
                        <a:rPr lang="en-US" sz="1500" b="1" baseline="0" dirty="0" smtClean="0">
                          <a:solidFill>
                            <a:srgbClr val="4E6A84"/>
                          </a:solidFill>
                          <a:latin typeface="Quicksand" panose="020B0604020202020204" charset="0"/>
                        </a:rPr>
                        <a:t> house</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0349492"/>
                  </a:ext>
                </a:extLst>
              </a:tr>
              <a:tr h="581941">
                <a:tc>
                  <a:txBody>
                    <a:bodyPr/>
                    <a:lstStyle/>
                    <a:p>
                      <a:pPr algn="ctr"/>
                      <a:r>
                        <a:rPr lang="en-US" sz="1500" b="1" dirty="0" smtClean="0">
                          <a:solidFill>
                            <a:srgbClr val="4E6A84"/>
                          </a:solidFill>
                          <a:latin typeface="Quicksand" panose="020B0604020202020204" charset="0"/>
                        </a:rPr>
                        <a:t>Pen-y-</a:t>
                      </a:r>
                      <a:r>
                        <a:rPr lang="en-US" sz="1500" b="1" dirty="0" err="1" smtClean="0">
                          <a:solidFill>
                            <a:srgbClr val="4E6A84"/>
                          </a:solidFill>
                          <a:latin typeface="Quicksand" panose="020B0604020202020204" charset="0"/>
                        </a:rPr>
                        <a:t>Pigyn</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Horseshoe Falls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Belted Galloway cattle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Chirk Viaduct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Dinas </a:t>
                      </a:r>
                      <a:r>
                        <a:rPr lang="en-GB" sz="1500" b="1" kern="1200" smtClean="0">
                          <a:solidFill>
                            <a:srgbClr val="4E6A84"/>
                          </a:solidFill>
                          <a:effectLst/>
                          <a:latin typeface="Quicksand" panose="020B0604020202020204" charset="0"/>
                          <a:ea typeface="+mn-ea"/>
                          <a:cs typeface="+mn-cs"/>
                        </a:rPr>
                        <a:t>Bran Castle</a:t>
                      </a:r>
                      <a:endParaRPr lang="en-GB" sz="1500" b="1" kern="1200" dirty="0" smtClean="0">
                        <a:solidFill>
                          <a:srgbClr val="4E6A84"/>
                        </a:solidFill>
                        <a:effectLst/>
                        <a:latin typeface="Quicksand" panose="020B060402020202020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Coppicing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1576752660"/>
                  </a:ext>
                </a:extLst>
              </a:tr>
              <a:tr h="515413">
                <a:tc>
                  <a:txBody>
                    <a:bodyPr/>
                    <a:lstStyle/>
                    <a:p>
                      <a:pPr algn="ctr"/>
                      <a:r>
                        <a:rPr lang="en-US" sz="1500" b="1" dirty="0" smtClean="0">
                          <a:solidFill>
                            <a:srgbClr val="4E6A84"/>
                          </a:solidFill>
                          <a:latin typeface="Quicksand" panose="020B0604020202020204" charset="0"/>
                        </a:rPr>
                        <a:t>Drystone wall</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Ancient trees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Horse-drawn</a:t>
                      </a:r>
                      <a:r>
                        <a:rPr lang="en-GB" sz="1500" b="1" kern="1200" baseline="0" dirty="0" smtClean="0">
                          <a:solidFill>
                            <a:srgbClr val="4E6A84"/>
                          </a:solidFill>
                          <a:effectLst/>
                          <a:latin typeface="Quicksand" panose="020B0604020202020204" charset="0"/>
                          <a:ea typeface="+mn-ea"/>
                          <a:cs typeface="+mn-cs"/>
                        </a:rPr>
                        <a:t> boat</a:t>
                      </a:r>
                      <a:endParaRPr lang="en-GB" sz="1500" b="1" kern="1200" dirty="0" smtClean="0">
                        <a:solidFill>
                          <a:srgbClr val="4E6A84"/>
                        </a:solidFill>
                        <a:effectLst/>
                        <a:latin typeface="Quicksand" panose="020B060402020202020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Meadow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4E6A84"/>
                          </a:solidFill>
                          <a:latin typeface="Quicksand" panose="020B0604020202020204" charset="0"/>
                        </a:rPr>
                        <a:t>Quarry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b="1" kern="1200" dirty="0" smtClean="0">
                          <a:solidFill>
                            <a:srgbClr val="4E6A84"/>
                          </a:solidFill>
                          <a:effectLst/>
                          <a:latin typeface="Quicksand" panose="020B0604020202020204" charset="0"/>
                          <a:ea typeface="+mn-ea"/>
                          <a:cs typeface="+mn-cs"/>
                        </a:rPr>
                        <a:t>Curlew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7846465"/>
                  </a:ext>
                </a:extLst>
              </a:tr>
              <a:tr h="581941">
                <a:tc>
                  <a:txBody>
                    <a:bodyPr/>
                    <a:lstStyle/>
                    <a:p>
                      <a:pPr algn="ctr"/>
                      <a:r>
                        <a:rPr lang="en-US" sz="1500" b="1" dirty="0" smtClean="0">
                          <a:solidFill>
                            <a:srgbClr val="4E6A84"/>
                          </a:solidFill>
                          <a:latin typeface="Quicksand" panose="020B0604020202020204" charset="0"/>
                        </a:rPr>
                        <a:t>River</a:t>
                      </a:r>
                      <a:r>
                        <a:rPr lang="en-US" sz="1500" b="1" baseline="0" dirty="0" smtClean="0">
                          <a:solidFill>
                            <a:srgbClr val="4E6A84"/>
                          </a:solidFill>
                          <a:latin typeface="Quicksand" panose="020B0604020202020204" charset="0"/>
                        </a:rPr>
                        <a:t> Dee</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Dormouse</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Mountain</a:t>
                      </a:r>
                      <a:r>
                        <a:rPr lang="en-US" sz="1500" b="1" baseline="0" dirty="0" smtClean="0">
                          <a:solidFill>
                            <a:srgbClr val="4E6A84"/>
                          </a:solidFill>
                          <a:latin typeface="Quicksand" panose="020B0604020202020204" charset="0"/>
                        </a:rPr>
                        <a:t> biker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Mountain</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err="1" smtClean="0">
                          <a:solidFill>
                            <a:srgbClr val="4E6A84"/>
                          </a:solidFill>
                          <a:latin typeface="Quicksand" panose="020B0604020202020204" charset="0"/>
                        </a:rPr>
                        <a:t>Llantysilio</a:t>
                      </a:r>
                      <a:r>
                        <a:rPr lang="en-US" sz="1500" b="1" dirty="0" smtClean="0">
                          <a:solidFill>
                            <a:srgbClr val="4E6A84"/>
                          </a:solidFill>
                          <a:latin typeface="Quicksand" panose="020B0604020202020204" charset="0"/>
                        </a:rPr>
                        <a:t> Church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Lesser</a:t>
                      </a:r>
                      <a:r>
                        <a:rPr lang="en-US" sz="1500" b="1" baseline="0" dirty="0" smtClean="0">
                          <a:solidFill>
                            <a:srgbClr val="4E6A84"/>
                          </a:solidFill>
                          <a:latin typeface="Quicksand" panose="020B0604020202020204" charset="0"/>
                        </a:rPr>
                        <a:t> horseshoe bat</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796063183"/>
                  </a:ext>
                </a:extLst>
              </a:tr>
              <a:tr h="581941">
                <a:tc>
                  <a:txBody>
                    <a:bodyPr/>
                    <a:lstStyle/>
                    <a:p>
                      <a:pPr algn="ctr"/>
                      <a:r>
                        <a:rPr lang="en-US" sz="1500" b="1" dirty="0" smtClean="0">
                          <a:solidFill>
                            <a:srgbClr val="4E6A84"/>
                          </a:solidFill>
                          <a:latin typeface="Quicksand" panose="020B0604020202020204" charset="0"/>
                        </a:rPr>
                        <a:t>Archaeology</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Canoeist</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err="1" smtClean="0">
                          <a:solidFill>
                            <a:srgbClr val="4E6A84"/>
                          </a:solidFill>
                          <a:latin typeface="Quicksand" panose="020B0604020202020204" charset="0"/>
                        </a:rPr>
                        <a:t>Pontcysyllte</a:t>
                      </a:r>
                      <a:r>
                        <a:rPr lang="en-US" sz="1500" b="1" baseline="0" dirty="0" smtClean="0">
                          <a:solidFill>
                            <a:srgbClr val="4E6A84"/>
                          </a:solidFill>
                          <a:latin typeface="Quicksand" panose="020B0604020202020204" charset="0"/>
                        </a:rPr>
                        <a:t> Aqueduct</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Shepherd and sheepdog</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Offa’s Dyke</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smtClean="0">
                          <a:solidFill>
                            <a:srgbClr val="4E6A84"/>
                          </a:solidFill>
                          <a:latin typeface="Quicksand" panose="020B0604020202020204" charset="0"/>
                        </a:rPr>
                        <a:t>Community Shop</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557847"/>
                  </a:ext>
                </a:extLst>
              </a:tr>
              <a:tr h="581941">
                <a:tc>
                  <a:txBody>
                    <a:bodyPr/>
                    <a:lstStyle/>
                    <a:p>
                      <a:pPr algn="ctr"/>
                      <a:r>
                        <a:rPr lang="en-US" sz="1500" b="1" dirty="0" smtClean="0">
                          <a:solidFill>
                            <a:srgbClr val="4E6A84"/>
                          </a:solidFill>
                          <a:latin typeface="Quicksand" panose="020B0604020202020204" charset="0"/>
                        </a:rPr>
                        <a:t>Heritage</a:t>
                      </a:r>
                      <a:r>
                        <a:rPr lang="en-US" sz="1500" b="1" baseline="0" dirty="0" smtClean="0">
                          <a:solidFill>
                            <a:srgbClr val="4E6A84"/>
                          </a:solidFill>
                          <a:latin typeface="Quicksand" panose="020B0604020202020204" charset="0"/>
                        </a:rPr>
                        <a:t> railway</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Woodland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Butterfly</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Ranger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4E6A84"/>
                          </a:solidFill>
                          <a:latin typeface="Quicksand" panose="020B0604020202020204" charset="0"/>
                        </a:rPr>
                        <a:t>International Eisteddfod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Heather</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3414425064"/>
                  </a:ext>
                </a:extLst>
              </a:tr>
              <a:tr h="581941">
                <a:tc>
                  <a:txBody>
                    <a:bodyPr/>
                    <a:lstStyle/>
                    <a:p>
                      <a:pPr algn="ctr"/>
                      <a:r>
                        <a:rPr lang="en-US" sz="1500" b="1" dirty="0" smtClean="0">
                          <a:solidFill>
                            <a:srgbClr val="4E6A84"/>
                          </a:solidFill>
                          <a:latin typeface="Quicksand" panose="020B0604020202020204" charset="0"/>
                        </a:rPr>
                        <a:t>Bluebells</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Valle </a:t>
                      </a:r>
                      <a:r>
                        <a:rPr lang="en-US" sz="1500" b="1" dirty="0" err="1" smtClean="0">
                          <a:solidFill>
                            <a:srgbClr val="4E6A84"/>
                          </a:solidFill>
                          <a:latin typeface="Quicksand" panose="020B0604020202020204" charset="0"/>
                        </a:rPr>
                        <a:t>Crucis</a:t>
                      </a:r>
                      <a:r>
                        <a:rPr lang="en-US" sz="1500" b="1" dirty="0" smtClean="0">
                          <a:solidFill>
                            <a:srgbClr val="4E6A84"/>
                          </a:solidFill>
                          <a:latin typeface="Quicksand" panose="020B0604020202020204" charset="0"/>
                        </a:rPr>
                        <a:t> Abbey </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Valley</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4E6A84"/>
                          </a:solidFill>
                          <a:latin typeface="Quicksand" panose="020B0604020202020204" charset="0"/>
                        </a:rPr>
                        <a:t>Hedgerows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Wetlands</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smtClean="0">
                          <a:solidFill>
                            <a:srgbClr val="4E6A84"/>
                          </a:solidFill>
                          <a:latin typeface="Quicksand" panose="020B0604020202020204" charset="0"/>
                        </a:rPr>
                        <a:t>Black</a:t>
                      </a:r>
                      <a:r>
                        <a:rPr lang="en-US" sz="1500" b="1" baseline="0" dirty="0" smtClean="0">
                          <a:solidFill>
                            <a:srgbClr val="4E6A84"/>
                          </a:solidFill>
                          <a:latin typeface="Quicksand" panose="020B0604020202020204" charset="0"/>
                        </a:rPr>
                        <a:t> Grouse</a:t>
                      </a:r>
                      <a:endParaRPr lang="en-US" sz="1500" b="1" dirty="0" smtClean="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5952747"/>
                  </a:ext>
                </a:extLst>
              </a:tr>
              <a:tr h="531310">
                <a:tc>
                  <a:txBody>
                    <a:bodyPr/>
                    <a:lstStyle/>
                    <a:p>
                      <a:pPr algn="ctr"/>
                      <a:r>
                        <a:rPr lang="en-US" sz="1500" b="1" dirty="0" smtClean="0">
                          <a:solidFill>
                            <a:srgbClr val="4E6A84"/>
                          </a:solidFill>
                          <a:latin typeface="Quicksand" panose="020B0604020202020204" charset="0"/>
                        </a:rPr>
                        <a:t>Sustainable Tourism</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Moorland</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Chirk Aqueduct</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Limestone cliffs</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tc>
                  <a:txBody>
                    <a:bodyPr/>
                    <a:lstStyle/>
                    <a:p>
                      <a:pPr algn="ctr"/>
                      <a:r>
                        <a:rPr lang="en-US" sz="1500" b="1" dirty="0" smtClean="0">
                          <a:solidFill>
                            <a:srgbClr val="4E6A84"/>
                          </a:solidFill>
                          <a:latin typeface="Quicksand" panose="020B0604020202020204" charset="0"/>
                        </a:rPr>
                        <a:t>Lime kilns</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smtClean="0">
                          <a:solidFill>
                            <a:srgbClr val="4E6A84"/>
                          </a:solidFill>
                          <a:latin typeface="Quicksand" panose="020B0604020202020204" charset="0"/>
                        </a:rPr>
                        <a:t>Moel Famau</a:t>
                      </a:r>
                      <a:endParaRPr lang="en-US" sz="1500" b="1" dirty="0">
                        <a:solidFill>
                          <a:srgbClr val="4E6A84"/>
                        </a:solidFill>
                        <a:latin typeface="Quicksand"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1F8"/>
                    </a:solidFill>
                  </a:tcPr>
                </a:tc>
                <a:extLst>
                  <a:ext uri="{0D108BD9-81ED-4DB2-BD59-A6C34878D82A}">
                    <a16:rowId xmlns:a16="http://schemas.microsoft.com/office/drawing/2014/main" val="139638272"/>
                  </a:ext>
                </a:extLst>
              </a:tr>
            </a:tbl>
          </a:graphicData>
        </a:graphic>
      </p:graphicFrame>
    </p:spTree>
    <p:extLst>
      <p:ext uri="{BB962C8B-B14F-4D97-AF65-F5344CB8AC3E}">
        <p14:creationId xmlns:p14="http://schemas.microsoft.com/office/powerpoint/2010/main" val="4236952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12">
            <a:extLst>
              <a:ext uri="{FF2B5EF4-FFF2-40B4-BE49-F238E27FC236}">
                <a16:creationId xmlns:a16="http://schemas.microsoft.com/office/drawing/2014/main" id="{A78E4E15-2B8C-0449-8C84-5F3F0B2D55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3850" y="3314614"/>
            <a:ext cx="12344400" cy="3632597"/>
          </a:xfrm>
          <a:prstGeom prst="rect">
            <a:avLst/>
          </a:prstGeom>
          <a:ln>
            <a:noFill/>
          </a:ln>
        </p:spPr>
      </p:pic>
      <p:pic>
        <p:nvPicPr>
          <p:cNvPr id="6" name="Graphic 15">
            <a:extLst>
              <a:ext uri="{FF2B5EF4-FFF2-40B4-BE49-F238E27FC236}">
                <a16:creationId xmlns:a16="http://schemas.microsoft.com/office/drawing/2014/main" id="{70DECD5C-B59C-E04A-892E-A8B040A2C94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54076" y="278014"/>
            <a:ext cx="5509044" cy="7580239"/>
          </a:xfrm>
          <a:prstGeom prst="rect">
            <a:avLst/>
          </a:prstGeom>
        </p:spPr>
      </p:pic>
      <p:sp>
        <p:nvSpPr>
          <p:cNvPr id="7" name="TextBox 6">
            <a:extLst>
              <a:ext uri="{FF2B5EF4-FFF2-40B4-BE49-F238E27FC236}">
                <a16:creationId xmlns:a16="http://schemas.microsoft.com/office/drawing/2014/main" id="{F9FF5F7C-CCAB-E64F-BBBE-C66A0B918794}"/>
              </a:ext>
            </a:extLst>
          </p:cNvPr>
          <p:cNvSpPr txBox="1"/>
          <p:nvPr/>
        </p:nvSpPr>
        <p:spPr>
          <a:xfrm>
            <a:off x="953590" y="1249615"/>
            <a:ext cx="4985234" cy="5509200"/>
          </a:xfrm>
          <a:prstGeom prst="rect">
            <a:avLst/>
          </a:prstGeom>
          <a:noFill/>
        </p:spPr>
        <p:txBody>
          <a:bodyPr wrap="square" rtlCol="0">
            <a:spAutoFit/>
          </a:bodyPr>
          <a:lstStyle/>
          <a:p>
            <a:r>
              <a:rPr lang="en-GB" sz="4000" dirty="0" smtClean="0">
                <a:solidFill>
                  <a:srgbClr val="FFD966"/>
                </a:solidFill>
                <a:latin typeface="Fredoka One" panose="020B0604020202020204" charset="0"/>
              </a:rPr>
              <a:t>Activity 2: </a:t>
            </a:r>
            <a:r>
              <a:rPr lang="en-GB" sz="4000" dirty="0" smtClean="0">
                <a:solidFill>
                  <a:schemeClr val="bg1"/>
                </a:solidFill>
                <a:latin typeface="Fredoka One" panose="020B0604020202020204" charset="0"/>
              </a:rPr>
              <a:t>C</a:t>
            </a:r>
            <a:r>
              <a:rPr lang="en-GB" sz="4000" dirty="0" smtClean="0">
                <a:solidFill>
                  <a:srgbClr val="FFFFFF"/>
                </a:solidFill>
                <a:latin typeface="Fredoka One" panose="020B0604020202020204" charset="0"/>
              </a:rPr>
              <a:t>reate </a:t>
            </a:r>
            <a:r>
              <a:rPr lang="en-GB" sz="4000" dirty="0">
                <a:solidFill>
                  <a:srgbClr val="FFFFFF"/>
                </a:solidFill>
                <a:latin typeface="Fredoka One" panose="020B0604020202020204" charset="0"/>
              </a:rPr>
              <a:t>a Landscape</a:t>
            </a:r>
          </a:p>
          <a:p>
            <a:endParaRPr lang="en-GB" dirty="0" smtClean="0">
              <a:solidFill>
                <a:srgbClr val="FFFFFF"/>
              </a:solidFill>
              <a:latin typeface="Quicksand" panose="020B0604020202020204" charset="0"/>
            </a:endParaRPr>
          </a:p>
          <a:p>
            <a:r>
              <a:rPr lang="en-GB" dirty="0" smtClean="0">
                <a:solidFill>
                  <a:srgbClr val="FFFFFF"/>
                </a:solidFill>
                <a:latin typeface="Quicksand" panose="020B0604020202020204" charset="0"/>
              </a:rPr>
              <a:t>As </a:t>
            </a:r>
            <a:r>
              <a:rPr lang="en-GB" dirty="0">
                <a:solidFill>
                  <a:srgbClr val="FFFFFF"/>
                </a:solidFill>
                <a:latin typeface="Quicksand" panose="020B0604020202020204" charset="0"/>
              </a:rPr>
              <a:t>individuals or in pairs create your own special landscape using </a:t>
            </a:r>
            <a:r>
              <a:rPr lang="en-GB" sz="2200" dirty="0">
                <a:solidFill>
                  <a:srgbClr val="FFFFFF"/>
                </a:solidFill>
                <a:latin typeface="Fredoka One" panose="020B0604020202020204" charset="0"/>
              </a:rPr>
              <a:t>natural materials</a:t>
            </a:r>
            <a:r>
              <a:rPr lang="en-GB" dirty="0">
                <a:solidFill>
                  <a:srgbClr val="FFFFFF"/>
                </a:solidFill>
                <a:latin typeface="Quicksand" panose="020B0604020202020204" charset="0"/>
              </a:rPr>
              <a:t> to represent the special features, places and qualities. </a:t>
            </a:r>
            <a:endParaRPr lang="en-GB" dirty="0" smtClean="0">
              <a:solidFill>
                <a:srgbClr val="FFFFFF"/>
              </a:solidFill>
              <a:latin typeface="Quicksand" panose="020B0604020202020204" charset="0"/>
            </a:endParaRPr>
          </a:p>
          <a:p>
            <a:endParaRPr lang="en-GB" dirty="0">
              <a:solidFill>
                <a:srgbClr val="FFFFFF"/>
              </a:solidFill>
              <a:latin typeface="Quicksand" panose="020B0604020202020204" charset="0"/>
            </a:endParaRPr>
          </a:p>
          <a:p>
            <a:r>
              <a:rPr lang="en-GB" dirty="0">
                <a:solidFill>
                  <a:srgbClr val="FFFFFF"/>
                </a:solidFill>
                <a:latin typeface="Quicksand" panose="020B0604020202020204" charset="0"/>
              </a:rPr>
              <a:t>Once complete, take turns to be a </a:t>
            </a:r>
            <a:r>
              <a:rPr lang="en-GB" sz="2200" dirty="0">
                <a:solidFill>
                  <a:srgbClr val="FFFFFF"/>
                </a:solidFill>
                <a:latin typeface="Fredoka One" panose="020B0604020202020204" charset="0"/>
              </a:rPr>
              <a:t>tour guide </a:t>
            </a:r>
            <a:r>
              <a:rPr lang="en-GB" dirty="0">
                <a:solidFill>
                  <a:srgbClr val="FFFFFF"/>
                </a:solidFill>
                <a:latin typeface="Quicksand" panose="020B0604020202020204" charset="0"/>
              </a:rPr>
              <a:t>and show your landscape to </a:t>
            </a:r>
            <a:endParaRPr lang="en-GB" dirty="0" smtClean="0">
              <a:solidFill>
                <a:srgbClr val="FFFFFF"/>
              </a:solidFill>
              <a:latin typeface="Quicksand" panose="020B0604020202020204" charset="0"/>
            </a:endParaRPr>
          </a:p>
          <a:p>
            <a:r>
              <a:rPr lang="en-GB" dirty="0" smtClean="0">
                <a:solidFill>
                  <a:srgbClr val="FFFFFF"/>
                </a:solidFill>
                <a:latin typeface="Quicksand" panose="020B0604020202020204" charset="0"/>
              </a:rPr>
              <a:t>another </a:t>
            </a:r>
            <a:r>
              <a:rPr lang="en-GB" dirty="0">
                <a:solidFill>
                  <a:srgbClr val="FFFFFF"/>
                </a:solidFill>
                <a:latin typeface="Quicksand" panose="020B0604020202020204" charset="0"/>
              </a:rPr>
              <a:t>person or pair.</a:t>
            </a:r>
          </a:p>
          <a:p>
            <a:endParaRPr lang="en-GB" dirty="0" smtClean="0">
              <a:solidFill>
                <a:srgbClr val="FFFFFF"/>
              </a:solidFill>
              <a:latin typeface="Quicksand" panose="020B0604020202020204" charset="0"/>
            </a:endParaRPr>
          </a:p>
          <a:p>
            <a:r>
              <a:rPr lang="en-GB" sz="2200" dirty="0">
                <a:solidFill>
                  <a:srgbClr val="FFFFFF"/>
                </a:solidFill>
                <a:latin typeface="Fredoka One" panose="020B0604020202020204" charset="0"/>
              </a:rPr>
              <a:t>Reflection activity </a:t>
            </a:r>
            <a:r>
              <a:rPr lang="en-GB" dirty="0">
                <a:solidFill>
                  <a:srgbClr val="FFFFFF"/>
                </a:solidFill>
                <a:latin typeface="Quicksand" panose="020B0604020202020204" charset="0"/>
              </a:rPr>
              <a:t>- do you have an outdoor place that is special to you? </a:t>
            </a:r>
          </a:p>
          <a:p>
            <a:r>
              <a:rPr lang="en-GB" dirty="0">
                <a:solidFill>
                  <a:srgbClr val="FFFFFF"/>
                </a:solidFill>
                <a:latin typeface="Quicksand" panose="020B0604020202020204" charset="0"/>
              </a:rPr>
              <a:t>If so, what makes it special?</a:t>
            </a:r>
          </a:p>
          <a:p>
            <a:endParaRPr lang="en-GB" dirty="0">
              <a:solidFill>
                <a:srgbClr val="FFFFFF"/>
              </a:solidFill>
              <a:latin typeface="Quicksand" panose="020B0604020202020204" charset="0"/>
            </a:endParaRPr>
          </a:p>
        </p:txBody>
      </p:sp>
      <p:sp>
        <p:nvSpPr>
          <p:cNvPr id="14" name="Rectangle 13">
            <a:extLst>
              <a:ext uri="{FF2B5EF4-FFF2-40B4-BE49-F238E27FC236}">
                <a16:creationId xmlns:a16="http://schemas.microsoft.com/office/drawing/2014/main" id="{9F087949-37EA-8245-8BCE-2A4539E9F3CB}"/>
              </a:ext>
            </a:extLst>
          </p:cNvPr>
          <p:cNvSpPr/>
          <p:nvPr/>
        </p:nvSpPr>
        <p:spPr>
          <a:xfrm>
            <a:off x="421761" y="5846808"/>
            <a:ext cx="3722400" cy="367152"/>
          </a:xfrm>
          <a:prstGeom prst="rect">
            <a:avLst/>
          </a:prstGeom>
        </p:spPr>
        <p:txBody>
          <a:bodyPr wrap="square">
            <a:spAutoFit/>
          </a:bodyPr>
          <a:lstStyle/>
          <a:p>
            <a:pPr>
              <a:lnSpc>
                <a:spcPct val="107000"/>
              </a:lnSpc>
              <a:spcAft>
                <a:spcPts val="800"/>
              </a:spcAft>
            </a:pPr>
            <a:endParaRPr lang="en-GB" dirty="0">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4579703" y="381000"/>
            <a:ext cx="4195451" cy="9024748"/>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H="1">
            <a:off x="7180447" y="278013"/>
            <a:ext cx="3818480" cy="3183643"/>
          </a:xfrm>
          <a:prstGeom prst="rect">
            <a:avLst/>
          </a:prstGeom>
        </p:spPr>
      </p:pic>
      <p:sp>
        <p:nvSpPr>
          <p:cNvPr id="21" name="Rectangle 20"/>
          <p:cNvSpPr/>
          <p:nvPr/>
        </p:nvSpPr>
        <p:spPr>
          <a:xfrm>
            <a:off x="8147018" y="808006"/>
            <a:ext cx="3109970" cy="2123658"/>
          </a:xfrm>
          <a:prstGeom prst="rect">
            <a:avLst/>
          </a:prstGeom>
        </p:spPr>
        <p:txBody>
          <a:bodyPr wrap="square">
            <a:spAutoFit/>
          </a:bodyPr>
          <a:lstStyle/>
          <a:p>
            <a:r>
              <a:rPr lang="en-GB" sz="2400" dirty="0">
                <a:solidFill>
                  <a:srgbClr val="4E6A84"/>
                </a:solidFill>
                <a:latin typeface="Fredoka One" panose="02000000000000000000" pitchFamily="2" charset="77"/>
              </a:rPr>
              <a:t>You will need:</a:t>
            </a:r>
            <a:endParaRPr lang="en-GB" sz="2400" dirty="0">
              <a:solidFill>
                <a:srgbClr val="4E6A84"/>
              </a:solidFill>
              <a:latin typeface="Quicksand" panose="020B0604020202020204" charset="0"/>
            </a:endParaRPr>
          </a:p>
          <a:p>
            <a:pPr marL="285750" indent="-285750">
              <a:buFont typeface="Arial" panose="020B0604020202020204" pitchFamily="34" charset="0"/>
              <a:buChar char="•"/>
            </a:pPr>
            <a:endParaRPr lang="en-GB" dirty="0">
              <a:solidFill>
                <a:srgbClr val="4E6A84"/>
              </a:solidFill>
              <a:latin typeface="Quicksand" panose="020B0604020202020204" charset="0"/>
            </a:endParaRPr>
          </a:p>
          <a:p>
            <a:pPr marL="285750" indent="-285750">
              <a:buFont typeface="Arial" panose="020B0604020202020204" pitchFamily="34" charset="0"/>
              <a:buChar char="•"/>
            </a:pPr>
            <a:r>
              <a:rPr lang="en-GB" dirty="0">
                <a:solidFill>
                  <a:srgbClr val="4E6A84"/>
                </a:solidFill>
                <a:latin typeface="Quicksand" panose="020B0604020202020204" charset="0"/>
              </a:rPr>
              <a:t>Outdoor space</a:t>
            </a:r>
          </a:p>
          <a:p>
            <a:pPr marL="285750" indent="-285750">
              <a:buFont typeface="Arial" panose="020B0604020202020204" pitchFamily="34" charset="0"/>
              <a:buChar char="•"/>
            </a:pPr>
            <a:r>
              <a:rPr lang="en-GB" dirty="0">
                <a:solidFill>
                  <a:srgbClr val="4E6A84"/>
                </a:solidFill>
                <a:latin typeface="Quicksand" panose="020B0604020202020204" charset="0"/>
              </a:rPr>
              <a:t>Range of natural materials (e.g. fallen leaves, twigs, petals, stones, soil).</a:t>
            </a:r>
            <a:endParaRPr lang="en-GB" sz="2000" dirty="0">
              <a:solidFill>
                <a:srgbClr val="4E6A84"/>
              </a:solidFill>
              <a:latin typeface="Quicksand" panose="020B0604020202020204" charset="0"/>
            </a:endParaRPr>
          </a:p>
        </p:txBody>
      </p:sp>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l="6310" r="16298"/>
          <a:stretch/>
        </p:blipFill>
        <p:spPr>
          <a:xfrm rot="5400000">
            <a:off x="8053834" y="3650769"/>
            <a:ext cx="2787568" cy="2701436"/>
          </a:xfrm>
          <a:prstGeom prst="roundRect">
            <a:avLst/>
          </a:prstGeom>
          <a:ln w="15875">
            <a:solidFill>
              <a:schemeClr val="bg1"/>
            </a:solidFill>
          </a:ln>
        </p:spPr>
      </p:pic>
    </p:spTree>
    <p:extLst>
      <p:ext uri="{BB962C8B-B14F-4D97-AF65-F5344CB8AC3E}">
        <p14:creationId xmlns:p14="http://schemas.microsoft.com/office/powerpoint/2010/main" val="14651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008" y="3297682"/>
            <a:ext cx="12344400" cy="3632597"/>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9200663" y="-315179"/>
            <a:ext cx="4255008" cy="91528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45876" y="526176"/>
            <a:ext cx="4688994" cy="3601687"/>
          </a:xfrm>
          <a:prstGeom prst="rect">
            <a:avLst/>
          </a:prstGeom>
        </p:spPr>
      </p:pic>
      <p:grpSp>
        <p:nvGrpSpPr>
          <p:cNvPr id="8" name="Group 7">
            <a:extLst>
              <a:ext uri="{FF2B5EF4-FFF2-40B4-BE49-F238E27FC236}">
                <a16:creationId xmlns:a16="http://schemas.microsoft.com/office/drawing/2014/main" id="{1666C9C9-BB75-DE41-8738-A758AA257057}"/>
              </a:ext>
            </a:extLst>
          </p:cNvPr>
          <p:cNvGrpSpPr/>
          <p:nvPr/>
        </p:nvGrpSpPr>
        <p:grpSpPr>
          <a:xfrm>
            <a:off x="460924" y="58366"/>
            <a:ext cx="5321472" cy="7815914"/>
            <a:chOff x="3620681" y="-164185"/>
            <a:chExt cx="5509044" cy="9053869"/>
          </a:xfrm>
        </p:grpSpPr>
        <p:pic>
          <p:nvPicPr>
            <p:cNvPr id="11" name="Graphic 15">
              <a:extLst>
                <a:ext uri="{FF2B5EF4-FFF2-40B4-BE49-F238E27FC236}">
                  <a16:creationId xmlns:a16="http://schemas.microsoft.com/office/drawing/2014/main" id="{70DECD5C-B59C-E04A-892E-A8B040A2C94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flipH="1">
              <a:off x="3620681" y="-164185"/>
              <a:ext cx="5509044" cy="9053869"/>
            </a:xfrm>
            <a:prstGeom prst="rect">
              <a:avLst/>
            </a:prstGeom>
          </p:spPr>
        </p:pic>
        <p:sp>
          <p:nvSpPr>
            <p:cNvPr id="14" name="TextBox 13">
              <a:extLst>
                <a:ext uri="{FF2B5EF4-FFF2-40B4-BE49-F238E27FC236}">
                  <a16:creationId xmlns:a16="http://schemas.microsoft.com/office/drawing/2014/main" id="{F9FF5F7C-CCAB-E64F-BBBE-C66A0B918794}"/>
                </a:ext>
              </a:extLst>
            </p:cNvPr>
            <p:cNvSpPr txBox="1"/>
            <p:nvPr/>
          </p:nvSpPr>
          <p:spPr>
            <a:xfrm>
              <a:off x="4233129" y="1203643"/>
              <a:ext cx="4284148" cy="5276570"/>
            </a:xfrm>
            <a:prstGeom prst="rect">
              <a:avLst/>
            </a:prstGeom>
            <a:noFill/>
          </p:spPr>
          <p:txBody>
            <a:bodyPr wrap="square" rtlCol="0">
              <a:spAutoFit/>
            </a:bodyPr>
            <a:lstStyle/>
            <a:p>
              <a:r>
                <a:rPr lang="en-GB" sz="4000" dirty="0" smtClean="0">
                  <a:solidFill>
                    <a:srgbClr val="FFD966"/>
                  </a:solidFill>
                  <a:latin typeface="Fredoka One" panose="02000000000000000000" pitchFamily="2" charset="77"/>
                </a:rPr>
                <a:t>Activity 3: </a:t>
              </a:r>
              <a:endParaRPr lang="en-GB" sz="4000" dirty="0">
                <a:solidFill>
                  <a:srgbClr val="FFD966"/>
                </a:solidFill>
                <a:latin typeface="Fredoka One" panose="02000000000000000000" pitchFamily="2" charset="77"/>
              </a:endParaRPr>
            </a:p>
            <a:p>
              <a:r>
                <a:rPr lang="en-GB" sz="3200" dirty="0" smtClean="0">
                  <a:solidFill>
                    <a:srgbClr val="FFFFFF"/>
                  </a:solidFill>
                  <a:latin typeface="Fredoka One" panose="02000000000000000000" pitchFamily="2" charset="77"/>
                </a:rPr>
                <a:t>Landscapes under pressure</a:t>
              </a:r>
            </a:p>
            <a:p>
              <a:endParaRPr lang="en-GB" dirty="0" smtClean="0">
                <a:solidFill>
                  <a:srgbClr val="FFFFFF"/>
                </a:solidFill>
                <a:latin typeface="Fredoka One" panose="02000000000000000000" pitchFamily="2" charset="77"/>
              </a:endParaRPr>
            </a:p>
            <a:p>
              <a:r>
                <a:rPr lang="en-GB" sz="2400" dirty="0">
                  <a:solidFill>
                    <a:schemeClr val="bg1"/>
                  </a:solidFill>
                  <a:latin typeface="Fredoka One" panose="020B0604020202020204" charset="0"/>
                </a:rPr>
                <a:t>You will need:</a:t>
              </a:r>
            </a:p>
            <a:p>
              <a:endParaRPr lang="en-GB" dirty="0">
                <a:solidFill>
                  <a:schemeClr val="bg1"/>
                </a:solidFill>
                <a:latin typeface="Quicksand" panose="020B0604020202020204" charset="0"/>
              </a:endParaRPr>
            </a:p>
            <a:p>
              <a:pPr marL="285750" indent="-285750">
                <a:buFont typeface="Arial" panose="020B0604020202020204" pitchFamily="34" charset="0"/>
                <a:buChar char="•"/>
              </a:pPr>
              <a:r>
                <a:rPr lang="en-GB" dirty="0">
                  <a:solidFill>
                    <a:schemeClr val="bg1"/>
                  </a:solidFill>
                  <a:latin typeface="Quicksand" panose="020B0604020202020204" charset="0"/>
                </a:rPr>
                <a:t>Interactive whiteboard</a:t>
              </a:r>
            </a:p>
            <a:p>
              <a:pPr marL="285750" indent="-285750">
                <a:buFont typeface="Arial" panose="020B0604020202020204" pitchFamily="34" charset="0"/>
                <a:buChar char="•"/>
              </a:pPr>
              <a:r>
                <a:rPr lang="en-GB" dirty="0">
                  <a:solidFill>
                    <a:schemeClr val="bg1"/>
                  </a:solidFill>
                  <a:latin typeface="Quicksand" panose="020B0604020202020204" charset="0"/>
                </a:rPr>
                <a:t>A3 paper</a:t>
              </a:r>
            </a:p>
            <a:p>
              <a:pPr marL="285750" indent="-285750">
                <a:buFont typeface="Arial" panose="020B0604020202020204" pitchFamily="34" charset="0"/>
                <a:buChar char="•"/>
              </a:pPr>
              <a:r>
                <a:rPr lang="en-GB" dirty="0">
                  <a:solidFill>
                    <a:schemeClr val="bg1"/>
                  </a:solidFill>
                  <a:latin typeface="Quicksand" panose="020B0604020202020204" charset="0"/>
                </a:rPr>
                <a:t>Pencils and crayons</a:t>
              </a:r>
            </a:p>
            <a:p>
              <a:pPr marL="285750" indent="-285750">
                <a:buFont typeface="Arial" panose="020B0604020202020204" pitchFamily="34" charset="0"/>
                <a:buChar char="•"/>
              </a:pPr>
              <a:r>
                <a:rPr lang="en-GB" dirty="0" smtClean="0">
                  <a:solidFill>
                    <a:schemeClr val="bg1"/>
                  </a:solidFill>
                  <a:latin typeface="Quicksand" panose="020B0604020202020204" charset="0"/>
                </a:rPr>
                <a:t>Printed </a:t>
              </a:r>
              <a:r>
                <a:rPr lang="en-GB" dirty="0">
                  <a:solidFill>
                    <a:schemeClr val="bg1"/>
                  </a:solidFill>
                  <a:latin typeface="Quicksand" panose="020B0604020202020204" charset="0"/>
                </a:rPr>
                <a:t>landscape pressures images</a:t>
              </a:r>
            </a:p>
            <a:p>
              <a:pPr marL="285750" indent="-285750">
                <a:buFont typeface="Arial" panose="020B0604020202020204" pitchFamily="34" charset="0"/>
                <a:buChar char="•"/>
              </a:pPr>
              <a:r>
                <a:rPr lang="en-GB" dirty="0">
                  <a:solidFill>
                    <a:schemeClr val="bg1"/>
                  </a:solidFill>
                  <a:latin typeface="Quicksand" panose="020B0604020202020204" charset="0"/>
                </a:rPr>
                <a:t>Scissors</a:t>
              </a:r>
            </a:p>
            <a:p>
              <a:endParaRPr lang="en-GB" dirty="0" smtClean="0">
                <a:solidFill>
                  <a:schemeClr val="bg1"/>
                </a:solidFill>
                <a:latin typeface="Quicksand" panose="020B0604020202020204" charset="0"/>
              </a:endParaRPr>
            </a:p>
          </p:txBody>
        </p:sp>
      </p:grpSp>
      <p:sp>
        <p:nvSpPr>
          <p:cNvPr id="2" name="Rectangle 1"/>
          <p:cNvSpPr/>
          <p:nvPr/>
        </p:nvSpPr>
        <p:spPr>
          <a:xfrm>
            <a:off x="6521367" y="1239168"/>
            <a:ext cx="3290843" cy="2513637"/>
          </a:xfrm>
          <a:prstGeom prst="rect">
            <a:avLst/>
          </a:prstGeom>
        </p:spPr>
        <p:txBody>
          <a:bodyPr wrap="square">
            <a:spAutoFit/>
          </a:bodyPr>
          <a:lstStyle/>
          <a:p>
            <a:pPr algn="ctr">
              <a:lnSpc>
                <a:spcPct val="107000"/>
              </a:lnSpc>
              <a:spcAft>
                <a:spcPts val="800"/>
              </a:spcAft>
            </a:pPr>
            <a:r>
              <a:rPr lang="en-GB" sz="2400" dirty="0" smtClean="0">
                <a:solidFill>
                  <a:srgbClr val="4E6A84"/>
                </a:solidFill>
                <a:latin typeface="Quicksand" panose="020B0604020202020204" charset="0"/>
                <a:ea typeface="Calibri" panose="020F0502020204030204" pitchFamily="34" charset="0"/>
                <a:cs typeface="Times New Roman" panose="02020603050405020304" pitchFamily="18" charset="0"/>
              </a:rPr>
              <a:t>Let’s</a:t>
            </a:r>
            <a:r>
              <a:rPr lang="en-GB" sz="2400" dirty="0" smtClean="0">
                <a:solidFill>
                  <a:srgbClr val="4E6A84"/>
                </a:solidFill>
                <a:latin typeface="Fredoka One" panose="020B0604020202020204" charset="0"/>
                <a:ea typeface="Calibri" panose="020F0502020204030204" pitchFamily="34" charset="0"/>
                <a:cs typeface="Times New Roman" panose="02020603050405020304" pitchFamily="18" charset="0"/>
              </a:rPr>
              <a:t> </a:t>
            </a:r>
            <a:r>
              <a:rPr lang="en-GB" sz="2400" dirty="0" smtClean="0">
                <a:solidFill>
                  <a:srgbClr val="4E6A84"/>
                </a:solidFill>
                <a:latin typeface="Quicksand" panose="020B0604020202020204" charset="0"/>
              </a:rPr>
              <a:t>find out       about some of the </a:t>
            </a:r>
            <a:r>
              <a:rPr lang="en-GB" sz="2400" dirty="0" smtClean="0">
                <a:solidFill>
                  <a:srgbClr val="4E6A84"/>
                </a:solidFill>
                <a:latin typeface="Fredoka One" panose="020B0604020202020204" charset="0"/>
              </a:rPr>
              <a:t>problems</a:t>
            </a:r>
            <a:r>
              <a:rPr lang="en-GB" sz="2400" dirty="0" smtClean="0">
                <a:solidFill>
                  <a:srgbClr val="4E6A84"/>
                </a:solidFill>
                <a:latin typeface="Quicksand" panose="020B0604020202020204" charset="0"/>
              </a:rPr>
              <a:t> and </a:t>
            </a:r>
            <a:r>
              <a:rPr lang="en-GB" sz="2400" dirty="0" smtClean="0">
                <a:solidFill>
                  <a:srgbClr val="4E6A84"/>
                </a:solidFill>
                <a:latin typeface="Fredoka One" panose="020B0604020202020204" charset="0"/>
              </a:rPr>
              <a:t>pressures</a:t>
            </a:r>
            <a:r>
              <a:rPr lang="en-GB" sz="2400" dirty="0" smtClean="0">
                <a:solidFill>
                  <a:srgbClr val="4E6A84"/>
                </a:solidFill>
                <a:latin typeface="Quicksand" panose="020B0604020202020204" charset="0"/>
              </a:rPr>
              <a:t> faced by National Landscapes.</a:t>
            </a:r>
            <a:endParaRPr lang="en-GB" sz="2400" dirty="0">
              <a:solidFill>
                <a:srgbClr val="4E6A84"/>
              </a:solidFill>
              <a:latin typeface="Quicksand" panose="020B0604020202020204" charset="0"/>
            </a:endParaRPr>
          </a:p>
          <a:p>
            <a:pPr lvl="0"/>
            <a:endParaRPr lang="en-GB" dirty="0">
              <a:solidFill>
                <a:srgbClr val="4E6A84"/>
              </a:solidFill>
              <a:latin typeface="Quicksand" panose="020B0604020202020204" charset="0"/>
            </a:endParaRPr>
          </a:p>
        </p:txBody>
      </p:sp>
    </p:spTree>
    <p:extLst>
      <p:ext uri="{BB962C8B-B14F-4D97-AF65-F5344CB8AC3E}">
        <p14:creationId xmlns:p14="http://schemas.microsoft.com/office/powerpoint/2010/main" val="468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1247" y="462527"/>
            <a:ext cx="10791883" cy="708784"/>
          </a:xfrm>
          <a:prstGeom prst="rect">
            <a:avLst/>
          </a:prstGeom>
        </p:spPr>
        <p:txBody>
          <a:bodyPr wrap="square">
            <a:spAutoFit/>
          </a:bodyPr>
          <a:lstStyle/>
          <a:p>
            <a:pPr>
              <a:lnSpc>
                <a:spcPct val="107000"/>
              </a:lnSpc>
              <a:spcAft>
                <a:spcPts val="800"/>
              </a:spcAft>
            </a:pPr>
            <a:r>
              <a:rPr lang="en-GB" sz="4000" dirty="0" smtClean="0">
                <a:solidFill>
                  <a:srgbClr val="D78643"/>
                </a:solidFill>
                <a:latin typeface="Fredoka One" panose="02000000000000000000" pitchFamily="2" charset="77"/>
              </a:rPr>
              <a:t>Instructions – </a:t>
            </a:r>
            <a:r>
              <a:rPr lang="en-GB" sz="4000" dirty="0" smtClean="0">
                <a:solidFill>
                  <a:srgbClr val="4E6A84"/>
                </a:solidFill>
                <a:latin typeface="Fredoka One" panose="02000000000000000000" pitchFamily="2" charset="77"/>
              </a:rPr>
              <a:t>Landscapes under pressure</a:t>
            </a:r>
            <a:endParaRPr lang="en-US" sz="4000" dirty="0" smtClean="0">
              <a:solidFill>
                <a:srgbClr val="D78643"/>
              </a:solidFill>
              <a:latin typeface="Quicksand" panose="020B0604020202020204" charset="0"/>
              <a:cs typeface="Arial"/>
            </a:endParaRPr>
          </a:p>
        </p:txBody>
      </p:sp>
      <p:sp>
        <p:nvSpPr>
          <p:cNvPr id="18" name="Rectangle 17"/>
          <p:cNvSpPr/>
          <p:nvPr/>
        </p:nvSpPr>
        <p:spPr>
          <a:xfrm>
            <a:off x="581247" y="1406061"/>
            <a:ext cx="5097659" cy="984885"/>
          </a:xfrm>
          <a:prstGeom prst="rect">
            <a:avLst/>
          </a:prstGeom>
        </p:spPr>
        <p:txBody>
          <a:bodyPr wrap="square">
            <a:spAutoFit/>
          </a:bodyPr>
          <a:lstStyle/>
          <a:p>
            <a:r>
              <a:rPr lang="en-GB" sz="2200" b="1" dirty="0" smtClean="0">
                <a:solidFill>
                  <a:srgbClr val="D78643"/>
                </a:solidFill>
                <a:latin typeface="Fredoka One" panose="020B0604020202020204" charset="0"/>
              </a:rPr>
              <a:t>First</a:t>
            </a:r>
            <a:r>
              <a:rPr lang="en-GB" b="1" dirty="0" smtClean="0">
                <a:solidFill>
                  <a:srgbClr val="4E6A84"/>
                </a:solidFill>
                <a:latin typeface="Quicksand" panose="020B0604020202020204" charset="0"/>
              </a:rPr>
              <a:t> in pairs, take it in turns to sketch </a:t>
            </a:r>
            <a:r>
              <a:rPr lang="en-GB" b="1" dirty="0">
                <a:solidFill>
                  <a:srgbClr val="4E6A84"/>
                </a:solidFill>
                <a:latin typeface="Quicksand" panose="020B0604020202020204" charset="0"/>
              </a:rPr>
              <a:t>a special landscape onto </a:t>
            </a:r>
            <a:r>
              <a:rPr lang="en-GB" b="1" dirty="0" smtClean="0">
                <a:solidFill>
                  <a:srgbClr val="4E6A84"/>
                </a:solidFill>
                <a:latin typeface="Quicksand" panose="020B0604020202020204" charset="0"/>
              </a:rPr>
              <a:t>the paper</a:t>
            </a:r>
            <a:r>
              <a:rPr lang="en-GB" b="1" dirty="0">
                <a:solidFill>
                  <a:srgbClr val="4E6A84"/>
                </a:solidFill>
                <a:latin typeface="Quicksand" panose="020B0604020202020204" charset="0"/>
              </a:rPr>
              <a:t>, by following each other’s instructions. </a:t>
            </a:r>
            <a:endParaRPr lang="en-GB" b="1" dirty="0" smtClean="0">
              <a:solidFill>
                <a:srgbClr val="4E6A84"/>
              </a:solidFill>
              <a:latin typeface="Quicksand" panose="020B0604020202020204" charset="0"/>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ab">
            <a:hlinkClick r:id="" action="ppaction://hlinkshowjump?jump=nextslide"/>
            <a:extLst>
              <a:ext uri="{FF2B5EF4-FFF2-40B4-BE49-F238E27FC236}">
                <a16:creationId xmlns:a16="http://schemas.microsoft.com/office/drawing/2014/main" id="{FD231123-9720-9445-B69C-513B60F04189}"/>
              </a:ext>
            </a:extLst>
          </p:cNvPr>
          <p:cNvSpPr/>
          <p:nvPr/>
        </p:nvSpPr>
        <p:spPr>
          <a:xfrm>
            <a:off x="581249" y="2564141"/>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6" name="Rectangle 5"/>
          <p:cNvSpPr/>
          <p:nvPr/>
        </p:nvSpPr>
        <p:spPr>
          <a:xfrm>
            <a:off x="6179219" y="3315763"/>
            <a:ext cx="5193911" cy="2257028"/>
          </a:xfrm>
          <a:prstGeom prst="rect">
            <a:avLst/>
          </a:prstGeom>
        </p:spPr>
        <p:txBody>
          <a:bodyPr wrap="square">
            <a:spAutoFit/>
          </a:bodyPr>
          <a:lstStyle/>
          <a:p>
            <a:pPr>
              <a:spcAft>
                <a:spcPts val="800"/>
              </a:spcAft>
            </a:pPr>
            <a:r>
              <a:rPr lang="en-GB" sz="2200" dirty="0" smtClean="0">
                <a:solidFill>
                  <a:srgbClr val="D78643"/>
                </a:solidFill>
                <a:latin typeface="Fredoka One" panose="020B0604020202020204" charset="0"/>
                <a:ea typeface="Calibri" panose="020F0502020204030204" pitchFamily="34" charset="0"/>
                <a:cs typeface="Times New Roman" panose="02020603050405020304" pitchFamily="18" charset="0"/>
              </a:rPr>
              <a:t>Next</a:t>
            </a:r>
            <a:r>
              <a:rPr lang="en-GB" dirty="0" smtClean="0">
                <a:solidFill>
                  <a:srgbClr val="4E6A84"/>
                </a:solidFill>
                <a:latin typeface="Quicksand" panose="020B0604020202020204" charset="0"/>
                <a:ea typeface="Calibri" panose="020F0502020204030204" pitchFamily="34" charset="0"/>
                <a:cs typeface="Times New Roman" panose="02020603050405020304" pitchFamily="18" charset="0"/>
              </a:rPr>
              <a:t> </a:t>
            </a:r>
            <a:r>
              <a:rPr lang="en-GB" b="1" dirty="0" smtClean="0">
                <a:solidFill>
                  <a:srgbClr val="4E6A84"/>
                </a:solidFill>
                <a:latin typeface="Quicksand" panose="020B0604020202020204" charset="0"/>
                <a:ea typeface="Calibri" panose="020F0502020204030204" pitchFamily="34" charset="0"/>
                <a:cs typeface="Times New Roman" panose="02020603050405020304" pitchFamily="18" charset="0"/>
              </a:rPr>
              <a:t>cut out the pictures from the Landscape </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Pressures image </a:t>
            </a:r>
            <a:r>
              <a:rPr lang="en-GB" b="1" dirty="0" smtClean="0">
                <a:solidFill>
                  <a:srgbClr val="4E6A84"/>
                </a:solidFill>
                <a:latin typeface="Quicksand" panose="020B0604020202020204" charset="0"/>
                <a:ea typeface="Calibri" panose="020F0502020204030204" pitchFamily="34" charset="0"/>
                <a:cs typeface="Times New Roman" panose="02020603050405020304" pitchFamily="18" charset="0"/>
              </a:rPr>
              <a:t>resource slide.</a:t>
            </a:r>
          </a:p>
          <a:p>
            <a:pPr>
              <a:spcAft>
                <a:spcPts val="800"/>
              </a:spcAft>
            </a:pPr>
            <a:r>
              <a:rPr lang="en-GB" sz="2200" b="1" dirty="0" smtClean="0">
                <a:solidFill>
                  <a:srgbClr val="D78643"/>
                </a:solidFill>
                <a:latin typeface="Fredoka One" panose="020B0604020202020204" charset="0"/>
                <a:ea typeface="Calibri" panose="020F0502020204030204" pitchFamily="34" charset="0"/>
                <a:cs typeface="Times New Roman" panose="02020603050405020304" pitchFamily="18" charset="0"/>
              </a:rPr>
              <a:t>Then </a:t>
            </a:r>
            <a:r>
              <a:rPr lang="en-GB" b="1" dirty="0" smtClean="0">
                <a:solidFill>
                  <a:srgbClr val="4E6A84"/>
                </a:solidFill>
                <a:latin typeface="Quicksand" panose="020B0604020202020204" charset="0"/>
                <a:ea typeface="Calibri" panose="020F0502020204030204" pitchFamily="34" charset="0"/>
                <a:cs typeface="Times New Roman" panose="02020603050405020304" pitchFamily="18" charset="0"/>
              </a:rPr>
              <a:t>using the next slide, as a whole class explore the scenarios </a:t>
            </a:r>
            <a:r>
              <a:rPr lang="en-GB" b="1" dirty="0">
                <a:solidFill>
                  <a:srgbClr val="4E6A84"/>
                </a:solidFill>
                <a:latin typeface="Quicksand" panose="020B0604020202020204" charset="0"/>
                <a:ea typeface="Calibri" panose="020F0502020204030204" pitchFamily="34" charset="0"/>
                <a:cs typeface="Times New Roman" panose="02020603050405020304" pitchFamily="18" charset="0"/>
              </a:rPr>
              <a:t>of pressures on the </a:t>
            </a:r>
            <a:r>
              <a:rPr lang="en-GB" b="1" dirty="0" smtClean="0">
                <a:solidFill>
                  <a:srgbClr val="4E6A84"/>
                </a:solidFill>
                <a:latin typeface="Quicksand" panose="020B0604020202020204" charset="0"/>
                <a:ea typeface="Calibri" panose="020F0502020204030204" pitchFamily="34" charset="0"/>
                <a:cs typeface="Times New Roman" panose="02020603050405020304" pitchFamily="18" charset="0"/>
              </a:rPr>
              <a:t>landscape. Your teacher will ask you to temporarily place the cut out images onto your landscape picture as you discuss each one.</a:t>
            </a:r>
            <a:endParaRPr lang="en-GB" b="1" dirty="0">
              <a:solidFill>
                <a:srgbClr val="4E6A84"/>
              </a:solidFill>
              <a:latin typeface="Quicksand" panose="020B0604020202020204" charset="0"/>
              <a:ea typeface="Calibri" panose="020F0502020204030204" pitchFamily="34" charset="0"/>
              <a:cs typeface="Times New Roman" panose="02020603050405020304" pitchFamily="18" charset="0"/>
            </a:endParaRPr>
          </a:p>
        </p:txBody>
      </p:sp>
      <p:sp>
        <p:nvSpPr>
          <p:cNvPr id="11" name="tab">
            <a:hlinkClick r:id="" action="ppaction://hlinkshowjump?jump=nextslide"/>
            <a:extLst>
              <a:ext uri="{FF2B5EF4-FFF2-40B4-BE49-F238E27FC236}">
                <a16:creationId xmlns:a16="http://schemas.microsoft.com/office/drawing/2014/main" id="{FD231123-9720-9445-B69C-513B60F04189}"/>
              </a:ext>
            </a:extLst>
          </p:cNvPr>
          <p:cNvSpPr/>
          <p:nvPr/>
        </p:nvSpPr>
        <p:spPr>
          <a:xfrm>
            <a:off x="581248" y="3355312"/>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3" name="Rectangle 2"/>
          <p:cNvSpPr/>
          <p:nvPr/>
        </p:nvSpPr>
        <p:spPr>
          <a:xfrm>
            <a:off x="825498" y="2762383"/>
            <a:ext cx="4705410" cy="2985433"/>
          </a:xfrm>
          <a:prstGeom prst="rect">
            <a:avLst/>
          </a:prstGeom>
        </p:spPr>
        <p:txBody>
          <a:bodyPr wrap="square">
            <a:spAutoFit/>
          </a:bodyPr>
          <a:lstStyle/>
          <a:p>
            <a:pPr algn="ctr"/>
            <a:r>
              <a:rPr lang="en-GB" sz="2000" dirty="0">
                <a:solidFill>
                  <a:srgbClr val="FFFCF3"/>
                </a:solidFill>
                <a:latin typeface="Fredoka One" panose="020B0604020202020204" charset="0"/>
              </a:rPr>
              <a:t>Example</a:t>
            </a:r>
            <a:r>
              <a:rPr lang="en-GB" sz="2000" dirty="0" smtClean="0">
                <a:solidFill>
                  <a:srgbClr val="FFFCF3"/>
                </a:solidFill>
                <a:latin typeface="Fredoka One" panose="020B0604020202020204" charset="0"/>
              </a:rPr>
              <a:t>:</a:t>
            </a:r>
            <a:endParaRPr lang="en-GB" sz="2000" dirty="0">
              <a:solidFill>
                <a:srgbClr val="FFFCF3"/>
              </a:solidFill>
              <a:latin typeface="Fredoka One" panose="020B0604020202020204" charset="0"/>
            </a:endParaRPr>
          </a:p>
          <a:p>
            <a:pPr algn="ctr"/>
            <a:r>
              <a:rPr lang="en-GB" sz="1400" dirty="0" smtClean="0">
                <a:solidFill>
                  <a:srgbClr val="FFFCF3"/>
                </a:solidFill>
                <a:latin typeface="Quicksand" panose="020B0604020202020204" charset="0"/>
              </a:rPr>
              <a:t>Instructor -</a:t>
            </a:r>
          </a:p>
          <a:p>
            <a:pPr algn="ctr"/>
            <a:r>
              <a:rPr lang="en-GB" sz="1400" dirty="0" smtClean="0">
                <a:solidFill>
                  <a:srgbClr val="FFFCF3"/>
                </a:solidFill>
                <a:latin typeface="Quicksand" panose="020B0604020202020204" charset="0"/>
              </a:rPr>
              <a:t>“Draw </a:t>
            </a:r>
            <a:r>
              <a:rPr lang="en-GB" sz="1400" dirty="0">
                <a:solidFill>
                  <a:srgbClr val="FFFCF3"/>
                </a:solidFill>
                <a:latin typeface="Quicksand" panose="020B0604020202020204" charset="0"/>
              </a:rPr>
              <a:t>a </a:t>
            </a:r>
            <a:r>
              <a:rPr lang="en-GB" sz="1400" dirty="0" smtClean="0">
                <a:solidFill>
                  <a:srgbClr val="FFFCF3"/>
                </a:solidFill>
                <a:latin typeface="Quicksand" panose="020B0604020202020204" charset="0"/>
              </a:rPr>
              <a:t>river across </a:t>
            </a:r>
            <a:r>
              <a:rPr lang="en-GB" sz="1400" dirty="0">
                <a:solidFill>
                  <a:srgbClr val="FFFCF3"/>
                </a:solidFill>
                <a:latin typeface="Quicksand" panose="020B0604020202020204" charset="0"/>
              </a:rPr>
              <a:t>the bottom of the paper.”</a:t>
            </a:r>
          </a:p>
          <a:p>
            <a:pPr algn="ctr"/>
            <a:r>
              <a:rPr lang="en-GB" sz="1400" i="1" dirty="0">
                <a:solidFill>
                  <a:srgbClr val="FFD966"/>
                </a:solidFill>
                <a:latin typeface="Quicksand" panose="020B0604020202020204" charset="0"/>
              </a:rPr>
              <a:t>Swap over</a:t>
            </a:r>
          </a:p>
          <a:p>
            <a:pPr algn="ctr"/>
            <a:r>
              <a:rPr lang="en-GB" sz="1400" dirty="0">
                <a:solidFill>
                  <a:srgbClr val="FFFCF3"/>
                </a:solidFill>
                <a:latin typeface="Quicksand" panose="020B0604020202020204" charset="0"/>
              </a:rPr>
              <a:t>New </a:t>
            </a:r>
            <a:r>
              <a:rPr lang="en-GB" sz="1400" dirty="0" smtClean="0">
                <a:solidFill>
                  <a:srgbClr val="FFFCF3"/>
                </a:solidFill>
                <a:latin typeface="Quicksand" panose="020B0604020202020204" charset="0"/>
              </a:rPr>
              <a:t>instructor -</a:t>
            </a:r>
          </a:p>
          <a:p>
            <a:pPr algn="ctr"/>
            <a:r>
              <a:rPr lang="en-GB" sz="1400" dirty="0" smtClean="0">
                <a:solidFill>
                  <a:srgbClr val="FFFCF3"/>
                </a:solidFill>
                <a:latin typeface="Quicksand" panose="020B0604020202020204" charset="0"/>
              </a:rPr>
              <a:t>“Draw </a:t>
            </a:r>
            <a:r>
              <a:rPr lang="en-GB" sz="1400" dirty="0">
                <a:solidFill>
                  <a:srgbClr val="FFFCF3"/>
                </a:solidFill>
                <a:latin typeface="Quicksand" panose="020B0604020202020204" charset="0"/>
              </a:rPr>
              <a:t>rolling hills at the top of the paper”</a:t>
            </a:r>
          </a:p>
          <a:p>
            <a:pPr algn="ctr"/>
            <a:r>
              <a:rPr lang="en-GB" sz="1400" i="1" dirty="0">
                <a:solidFill>
                  <a:srgbClr val="FFD966"/>
                </a:solidFill>
                <a:latin typeface="Quicksand" panose="020B0604020202020204" charset="0"/>
              </a:rPr>
              <a:t>Swap over</a:t>
            </a:r>
          </a:p>
          <a:p>
            <a:pPr algn="ctr"/>
            <a:r>
              <a:rPr lang="en-GB" sz="1400" dirty="0">
                <a:solidFill>
                  <a:srgbClr val="FFFCF3"/>
                </a:solidFill>
                <a:latin typeface="Quicksand" panose="020B0604020202020204" charset="0"/>
              </a:rPr>
              <a:t>First </a:t>
            </a:r>
            <a:r>
              <a:rPr lang="en-GB" sz="1400" dirty="0" smtClean="0">
                <a:solidFill>
                  <a:srgbClr val="FFFCF3"/>
                </a:solidFill>
                <a:latin typeface="Quicksand" panose="020B0604020202020204" charset="0"/>
              </a:rPr>
              <a:t>instructor -</a:t>
            </a:r>
          </a:p>
          <a:p>
            <a:pPr algn="ctr"/>
            <a:r>
              <a:rPr lang="en-GB" sz="1400" dirty="0" smtClean="0">
                <a:solidFill>
                  <a:srgbClr val="FFFCF3"/>
                </a:solidFill>
                <a:latin typeface="Quicksand" panose="020B0604020202020204" charset="0"/>
              </a:rPr>
              <a:t>“Draw </a:t>
            </a:r>
            <a:r>
              <a:rPr lang="en-GB" sz="1400" dirty="0">
                <a:solidFill>
                  <a:srgbClr val="FFFCF3"/>
                </a:solidFill>
                <a:latin typeface="Quicksand" panose="020B0604020202020204" charset="0"/>
              </a:rPr>
              <a:t>a ruined castle on a hill top with a </a:t>
            </a:r>
            <a:r>
              <a:rPr lang="en-GB" sz="1400" dirty="0" smtClean="0">
                <a:solidFill>
                  <a:srgbClr val="FFFCF3"/>
                </a:solidFill>
                <a:latin typeface="Quicksand" panose="020B0604020202020204" charset="0"/>
              </a:rPr>
              <a:t>winding path”</a:t>
            </a:r>
            <a:endParaRPr lang="en-GB" sz="1400" dirty="0">
              <a:solidFill>
                <a:srgbClr val="FFFCF3"/>
              </a:solidFill>
              <a:latin typeface="Quicksand" panose="020B0604020202020204" charset="0"/>
            </a:endParaRPr>
          </a:p>
          <a:p>
            <a:pPr algn="ctr"/>
            <a:r>
              <a:rPr lang="en-GB" sz="1400" i="1" dirty="0">
                <a:solidFill>
                  <a:srgbClr val="FFD966"/>
                </a:solidFill>
                <a:latin typeface="Quicksand" panose="020B0604020202020204" charset="0"/>
              </a:rPr>
              <a:t>Swap over</a:t>
            </a:r>
          </a:p>
          <a:p>
            <a:pPr algn="ctr"/>
            <a:r>
              <a:rPr lang="en-GB" sz="1400" dirty="0">
                <a:solidFill>
                  <a:srgbClr val="FFFCF3"/>
                </a:solidFill>
                <a:latin typeface="Quicksand" panose="020B0604020202020204" charset="0"/>
              </a:rPr>
              <a:t>Second </a:t>
            </a:r>
            <a:r>
              <a:rPr lang="en-GB" sz="1400" dirty="0" smtClean="0">
                <a:solidFill>
                  <a:srgbClr val="FFFCF3"/>
                </a:solidFill>
                <a:latin typeface="Quicksand" panose="020B0604020202020204" charset="0"/>
              </a:rPr>
              <a:t>instructor -</a:t>
            </a:r>
          </a:p>
          <a:p>
            <a:pPr algn="ctr"/>
            <a:r>
              <a:rPr lang="en-GB" sz="1400" dirty="0" smtClean="0">
                <a:solidFill>
                  <a:srgbClr val="FFFCF3"/>
                </a:solidFill>
                <a:latin typeface="Quicksand" panose="020B0604020202020204" charset="0"/>
              </a:rPr>
              <a:t>“Draw </a:t>
            </a:r>
            <a:r>
              <a:rPr lang="en-GB" sz="1400" dirty="0">
                <a:solidFill>
                  <a:srgbClr val="FFFCF3"/>
                </a:solidFill>
                <a:latin typeface="Quicksand" panose="020B0604020202020204" charset="0"/>
              </a:rPr>
              <a:t>a woodland on the left hand side of the paper above the river”</a:t>
            </a:r>
            <a:endParaRPr lang="en-US" sz="1100" dirty="0">
              <a:solidFill>
                <a:srgbClr val="FFFCF3"/>
              </a:solidFill>
              <a:latin typeface="Quicksand" panose="020B0604020202020204" charset="0"/>
              <a:cs typeface="Arial"/>
            </a:endParaRPr>
          </a:p>
        </p:txBody>
      </p:sp>
      <p:sp>
        <p:nvSpPr>
          <p:cNvPr id="13" name="tab">
            <a:hlinkClick r:id="" action="ppaction://hlinkshowjump?jump=nextslide"/>
            <a:extLst>
              <a:ext uri="{FF2B5EF4-FFF2-40B4-BE49-F238E27FC236}">
                <a16:creationId xmlns:a16="http://schemas.microsoft.com/office/drawing/2014/main" id="{2E4C990B-B761-E345-8EA2-40FB0DD92C05}"/>
              </a:ext>
            </a:extLst>
          </p:cNvPr>
          <p:cNvSpPr/>
          <p:nvPr/>
        </p:nvSpPr>
        <p:spPr>
          <a:xfrm>
            <a:off x="6096001" y="1546574"/>
            <a:ext cx="5117318" cy="1215809"/>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rgbClr val="4E6A84"/>
                </a:solidFill>
                <a:latin typeface="Quicksand" panose="020B0604020202020204" charset="0"/>
              </a:rPr>
              <a:t>Don’t forget to include </a:t>
            </a:r>
            <a:r>
              <a:rPr lang="en-GB" sz="2000" dirty="0">
                <a:solidFill>
                  <a:srgbClr val="4E6A84"/>
                </a:solidFill>
                <a:latin typeface="Quicksand" panose="020B0604020202020204" charset="0"/>
              </a:rPr>
              <a:t>roads, </a:t>
            </a:r>
            <a:r>
              <a:rPr lang="en-GB" sz="2000" dirty="0" smtClean="0">
                <a:solidFill>
                  <a:srgbClr val="4E6A84"/>
                </a:solidFill>
                <a:latin typeface="Quicksand" panose="020B0604020202020204" charset="0"/>
              </a:rPr>
              <a:t>buildings and </a:t>
            </a:r>
            <a:r>
              <a:rPr lang="en-GB" sz="2000" dirty="0">
                <a:solidFill>
                  <a:srgbClr val="4E6A84"/>
                </a:solidFill>
                <a:latin typeface="Quicksand" panose="020B0604020202020204" charset="0"/>
              </a:rPr>
              <a:t>wildlife species </a:t>
            </a:r>
            <a:r>
              <a:rPr lang="en-GB" sz="2000" dirty="0" smtClean="0">
                <a:solidFill>
                  <a:srgbClr val="4E6A84"/>
                </a:solidFill>
                <a:latin typeface="Quicksand" panose="020B0604020202020204" charset="0"/>
              </a:rPr>
              <a:t>and think about the special qualities too.</a:t>
            </a:r>
            <a:endParaRPr lang="en-GB" sz="2000" dirty="0">
              <a:solidFill>
                <a:srgbClr val="4E6A84"/>
              </a:solidFill>
              <a:latin typeface="Quicksand" panose="020B0604020202020204" charset="0"/>
            </a:endParaRPr>
          </a:p>
        </p:txBody>
      </p:sp>
    </p:spTree>
    <p:extLst>
      <p:ext uri="{BB962C8B-B14F-4D97-AF65-F5344CB8AC3E}">
        <p14:creationId xmlns:p14="http://schemas.microsoft.com/office/powerpoint/2010/main" val="27017342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C798FDD-743E-9747-9584-F37AF27B92BB}"/>
              </a:ext>
            </a:extLst>
          </p:cNvPr>
          <p:cNvSpPr txBox="1"/>
          <p:nvPr/>
        </p:nvSpPr>
        <p:spPr>
          <a:xfrm>
            <a:off x="591408" y="1425087"/>
            <a:ext cx="3795658" cy="4924425"/>
          </a:xfrm>
          <a:prstGeom prst="rect">
            <a:avLst/>
          </a:prstGeom>
          <a:noFill/>
        </p:spPr>
        <p:txBody>
          <a:bodyPr wrap="square" rtlCol="0">
            <a:spAutoFit/>
          </a:bodyPr>
          <a:lstStyle/>
          <a:p>
            <a:r>
              <a:rPr lang="en-GB" b="1" dirty="0" smtClean="0">
                <a:solidFill>
                  <a:srgbClr val="4E6A84"/>
                </a:solidFill>
                <a:latin typeface="Quicksand" panose="020B0604020202020204" charset="0"/>
              </a:rPr>
              <a:t>A </a:t>
            </a:r>
            <a:r>
              <a:rPr lang="en-GB" b="1" dirty="0">
                <a:solidFill>
                  <a:srgbClr val="4E6A84"/>
                </a:solidFill>
                <a:latin typeface="Quicksand" panose="020B0604020202020204" charset="0"/>
              </a:rPr>
              <a:t>N</a:t>
            </a:r>
            <a:r>
              <a:rPr lang="en-GB" b="1" dirty="0" smtClean="0">
                <a:solidFill>
                  <a:srgbClr val="4E6A84"/>
                </a:solidFill>
                <a:latin typeface="Quicksand" panose="020B0604020202020204" charset="0"/>
              </a:rPr>
              <a:t>ational Landscape is an  important area because of its  </a:t>
            </a:r>
            <a:r>
              <a:rPr lang="en-GB" sz="2000" dirty="0" smtClean="0">
                <a:solidFill>
                  <a:srgbClr val="4E6A84"/>
                </a:solidFill>
                <a:latin typeface="Fredoka One" panose="020B0604020202020204" charset="0"/>
              </a:rPr>
              <a:t>Outstanding Natural Beauty</a:t>
            </a:r>
            <a:r>
              <a:rPr lang="en-GB" b="1" dirty="0" smtClean="0">
                <a:solidFill>
                  <a:srgbClr val="4E6A84"/>
                </a:solidFill>
                <a:latin typeface="Quicksand" panose="020B0604020202020204" charset="0"/>
              </a:rPr>
              <a:t>. </a:t>
            </a:r>
          </a:p>
          <a:p>
            <a:endParaRPr lang="en-GB" dirty="0">
              <a:solidFill>
                <a:srgbClr val="4E6A84"/>
              </a:solidFill>
              <a:latin typeface="Quicksand" panose="020B0604020202020204" charset="0"/>
            </a:endParaRPr>
          </a:p>
          <a:p>
            <a:r>
              <a:rPr lang="en-GB" sz="1600" dirty="0" smtClean="0">
                <a:solidFill>
                  <a:srgbClr val="4E6A84"/>
                </a:solidFill>
                <a:latin typeface="Quicksand" panose="020B0604020202020204" charset="0"/>
              </a:rPr>
              <a:t>These landscapes are unique in their </a:t>
            </a:r>
            <a:r>
              <a:rPr lang="en-GB" sz="1600" dirty="0" smtClean="0">
                <a:solidFill>
                  <a:srgbClr val="D78643"/>
                </a:solidFill>
                <a:latin typeface="Quicksand" panose="020B0604020202020204" charset="0"/>
              </a:rPr>
              <a:t>character</a:t>
            </a:r>
            <a:r>
              <a:rPr lang="en-GB" sz="1600" dirty="0">
                <a:solidFill>
                  <a:srgbClr val="4E6A84"/>
                </a:solidFill>
                <a:latin typeface="Quicksand" panose="020B0604020202020204" charset="0"/>
              </a:rPr>
              <a:t>, </a:t>
            </a:r>
            <a:r>
              <a:rPr lang="en-GB" sz="1600" dirty="0">
                <a:solidFill>
                  <a:srgbClr val="D78643"/>
                </a:solidFill>
                <a:latin typeface="Quicksand" panose="020B0604020202020204" charset="0"/>
              </a:rPr>
              <a:t>beauty</a:t>
            </a:r>
            <a:r>
              <a:rPr lang="en-GB" sz="1600" dirty="0">
                <a:solidFill>
                  <a:srgbClr val="4E6A84"/>
                </a:solidFill>
                <a:latin typeface="Quicksand" panose="020B0604020202020204" charset="0"/>
              </a:rPr>
              <a:t>, and </a:t>
            </a:r>
            <a:r>
              <a:rPr lang="en-GB" sz="1600" dirty="0">
                <a:solidFill>
                  <a:srgbClr val="D78643"/>
                </a:solidFill>
                <a:latin typeface="Quicksand" panose="020B0604020202020204" charset="0"/>
              </a:rPr>
              <a:t>cultural heritage </a:t>
            </a:r>
            <a:r>
              <a:rPr lang="en-GB" sz="1600" dirty="0" smtClean="0">
                <a:solidFill>
                  <a:srgbClr val="4E6A84"/>
                </a:solidFill>
                <a:latin typeface="Quicksand" panose="020B0604020202020204" charset="0"/>
              </a:rPr>
              <a:t>and are </a:t>
            </a:r>
            <a:r>
              <a:rPr lang="en-GB" sz="1600" dirty="0">
                <a:solidFill>
                  <a:srgbClr val="4E6A84"/>
                </a:solidFill>
                <a:latin typeface="Quicksand" panose="020B0604020202020204" charset="0"/>
              </a:rPr>
              <a:t>so precious that </a:t>
            </a:r>
            <a:r>
              <a:rPr lang="en-GB" sz="1600" dirty="0" smtClean="0">
                <a:solidFill>
                  <a:srgbClr val="4E6A84"/>
                </a:solidFill>
                <a:latin typeface="Quicksand" panose="020B0604020202020204" charset="0"/>
              </a:rPr>
              <a:t>they are </a:t>
            </a:r>
            <a:r>
              <a:rPr lang="en-GB" sz="1600" dirty="0" smtClean="0">
                <a:solidFill>
                  <a:srgbClr val="D78643"/>
                </a:solidFill>
                <a:latin typeface="Quicksand" panose="020B0604020202020204" charset="0"/>
              </a:rPr>
              <a:t>safeguarded</a:t>
            </a:r>
            <a:r>
              <a:rPr lang="en-GB" sz="1600" dirty="0" smtClean="0">
                <a:solidFill>
                  <a:srgbClr val="4E6A84"/>
                </a:solidFill>
                <a:latin typeface="Quicksand" panose="020B0604020202020204" charset="0"/>
              </a:rPr>
              <a:t>. This means the natural </a:t>
            </a:r>
            <a:r>
              <a:rPr lang="en-GB" sz="1600" dirty="0">
                <a:solidFill>
                  <a:srgbClr val="4E6A84"/>
                </a:solidFill>
                <a:latin typeface="Quicksand" panose="020B0604020202020204" charset="0"/>
              </a:rPr>
              <a:t>beauty, </a:t>
            </a:r>
            <a:r>
              <a:rPr lang="en-GB" sz="1600" dirty="0" smtClean="0">
                <a:solidFill>
                  <a:srgbClr val="4E6A84"/>
                </a:solidFill>
                <a:latin typeface="Quicksand" panose="020B0604020202020204" charset="0"/>
              </a:rPr>
              <a:t>communities, businesses, unique </a:t>
            </a:r>
            <a:r>
              <a:rPr lang="en-GB" sz="1600" dirty="0">
                <a:solidFill>
                  <a:srgbClr val="4E6A84"/>
                </a:solidFill>
                <a:latin typeface="Quicksand" panose="020B0604020202020204" charset="0"/>
              </a:rPr>
              <a:t>architecture and archaeology of the area are </a:t>
            </a:r>
            <a:r>
              <a:rPr lang="en-GB" sz="1600" dirty="0" smtClean="0">
                <a:solidFill>
                  <a:srgbClr val="4E6A84"/>
                </a:solidFill>
                <a:latin typeface="Quicksand" panose="020B0604020202020204" charset="0"/>
              </a:rPr>
              <a:t>protected.</a:t>
            </a:r>
            <a:endParaRPr lang="en-GB" sz="1600" dirty="0">
              <a:solidFill>
                <a:srgbClr val="4E6A84"/>
              </a:solidFill>
              <a:latin typeface="Quicksand" panose="020B0604020202020204" charset="0"/>
            </a:endParaRPr>
          </a:p>
          <a:p>
            <a:endParaRPr lang="en-GB" sz="1600" dirty="0">
              <a:solidFill>
                <a:srgbClr val="4E6A84"/>
              </a:solidFill>
              <a:latin typeface="Quicksand" panose="020B0604020202020204" charset="0"/>
            </a:endParaRPr>
          </a:p>
          <a:p>
            <a:r>
              <a:rPr lang="en-GB" sz="1600" dirty="0" smtClean="0">
                <a:solidFill>
                  <a:srgbClr val="4E6A84"/>
                </a:solidFill>
                <a:latin typeface="Quicksand" panose="020B0604020202020204" charset="0"/>
              </a:rPr>
              <a:t>On the map you can see the UK’s 46 National Landscapes. Altogether they protect more land than the more famous 15 UK National Parks. </a:t>
            </a:r>
          </a:p>
          <a:p>
            <a:endParaRPr lang="en-GB" sz="1600" dirty="0">
              <a:solidFill>
                <a:srgbClr val="4E6A84"/>
              </a:solidFill>
              <a:latin typeface="Quicksand" panose="020B0604020202020204" charset="0"/>
            </a:endParaRPr>
          </a:p>
          <a:p>
            <a:r>
              <a:rPr lang="en-GB" sz="1600" dirty="0" smtClean="0">
                <a:solidFill>
                  <a:srgbClr val="4E6A84"/>
                </a:solidFill>
                <a:latin typeface="Fredoka One" panose="020B0604020202020204" charset="0"/>
              </a:rPr>
              <a:t>Can you name any National Parks?</a:t>
            </a: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707886"/>
          </a:xfrm>
          <a:prstGeom prst="rect">
            <a:avLst/>
          </a:prstGeom>
          <a:noFill/>
        </p:spPr>
        <p:txBody>
          <a:bodyPr wrap="square" rtlCol="0">
            <a:spAutoFit/>
          </a:bodyPr>
          <a:lstStyle/>
          <a:p>
            <a:r>
              <a:rPr lang="en-GB" sz="4000" b="1" dirty="0" smtClean="0">
                <a:solidFill>
                  <a:srgbClr val="4E6A84"/>
                </a:solidFill>
                <a:latin typeface="Fredoka One" panose="02000000000000000000" pitchFamily="2" charset="77"/>
              </a:rPr>
              <a:t>What is a National Landscape?</a:t>
            </a:r>
            <a:endParaRPr lang="en-US" sz="4000" dirty="0">
              <a:solidFill>
                <a:srgbClr val="D78643"/>
              </a:solidFill>
              <a:latin typeface="Fredoka One" panose="02000000000000000000" pitchFamily="2" charset="77"/>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633" y="1312561"/>
            <a:ext cx="7115402" cy="5016758"/>
          </a:xfrm>
          <a:prstGeom prst="roundRect">
            <a:avLst/>
          </a:prstGeom>
        </p:spPr>
      </p:pic>
      <p:sp>
        <p:nvSpPr>
          <p:cNvPr id="9" name="tab">
            <a:hlinkClick r:id="" action="ppaction://hlinkshowjump?jump=nextslide"/>
            <a:extLst>
              <a:ext uri="{FF2B5EF4-FFF2-40B4-BE49-F238E27FC236}">
                <a16:creationId xmlns:a16="http://schemas.microsoft.com/office/drawing/2014/main" id="{2E4C990B-B761-E345-8EA2-40FB0DD92C05}"/>
              </a:ext>
            </a:extLst>
          </p:cNvPr>
          <p:cNvSpPr/>
          <p:nvPr/>
        </p:nvSpPr>
        <p:spPr>
          <a:xfrm>
            <a:off x="9798519" y="342320"/>
            <a:ext cx="2059805" cy="2150049"/>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solidFill>
                  <a:srgbClr val="4E6A84"/>
                </a:solidFill>
                <a:latin typeface="Quicksand" panose="020B0604020202020204" charset="0"/>
              </a:rPr>
              <a:t>Can you locate the </a:t>
            </a:r>
            <a:r>
              <a:rPr lang="en-GB" sz="1400" dirty="0" err="1" smtClean="0">
                <a:solidFill>
                  <a:srgbClr val="4E6A84"/>
                </a:solidFill>
                <a:latin typeface="Fredoka One" panose="020B0604020202020204" charset="0"/>
              </a:rPr>
              <a:t>Clwydian</a:t>
            </a:r>
            <a:r>
              <a:rPr lang="en-GB" sz="1400" dirty="0" smtClean="0">
                <a:solidFill>
                  <a:srgbClr val="4E6A84"/>
                </a:solidFill>
                <a:latin typeface="Fredoka One" panose="020B0604020202020204" charset="0"/>
              </a:rPr>
              <a:t> Range and Dee Valley</a:t>
            </a:r>
            <a:r>
              <a:rPr lang="en-GB" sz="1200" dirty="0" smtClean="0">
                <a:solidFill>
                  <a:srgbClr val="4E6A84"/>
                </a:solidFill>
                <a:latin typeface="Quicksand" panose="020B0604020202020204" charset="0"/>
              </a:rPr>
              <a:t> </a:t>
            </a:r>
            <a:r>
              <a:rPr lang="en-GB" sz="1200" b="1" dirty="0" smtClean="0">
                <a:solidFill>
                  <a:srgbClr val="4E6A84"/>
                </a:solidFill>
                <a:latin typeface="Quicksand" panose="020B0604020202020204" charset="0"/>
              </a:rPr>
              <a:t>National Landscape on the map? </a:t>
            </a:r>
          </a:p>
          <a:p>
            <a:pPr algn="ctr"/>
            <a:endParaRPr lang="en-GB" sz="700" b="1" dirty="0" smtClean="0">
              <a:solidFill>
                <a:srgbClr val="4E6A84"/>
              </a:solidFill>
              <a:latin typeface="Quicksand" panose="020B0604020202020204" charset="0"/>
            </a:endParaRPr>
          </a:p>
          <a:p>
            <a:pPr algn="ctr"/>
            <a:r>
              <a:rPr lang="en-GB" sz="1200" b="1" dirty="0" smtClean="0">
                <a:solidFill>
                  <a:srgbClr val="4E6A84"/>
                </a:solidFill>
                <a:latin typeface="Quicksand" panose="020B0604020202020204" charset="0"/>
              </a:rPr>
              <a:t>Can you name any other National Landscapes?</a:t>
            </a:r>
            <a:endParaRPr lang="en-GB" sz="1200" b="1" dirty="0">
              <a:solidFill>
                <a:srgbClr val="4E6A84"/>
              </a:solidFill>
              <a:latin typeface="Quicksand" panose="020B0604020202020204" charset="0"/>
            </a:endParaRPr>
          </a:p>
        </p:txBody>
      </p:sp>
    </p:spTree>
    <p:extLst>
      <p:ext uri="{BB962C8B-B14F-4D97-AF65-F5344CB8AC3E}">
        <p14:creationId xmlns:p14="http://schemas.microsoft.com/office/powerpoint/2010/main" val="3616228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1247" y="462527"/>
            <a:ext cx="10791883" cy="708784"/>
          </a:xfrm>
          <a:prstGeom prst="rect">
            <a:avLst/>
          </a:prstGeom>
        </p:spPr>
        <p:txBody>
          <a:bodyPr wrap="square">
            <a:spAutoFit/>
          </a:bodyPr>
          <a:lstStyle/>
          <a:p>
            <a:pPr>
              <a:lnSpc>
                <a:spcPct val="107000"/>
              </a:lnSpc>
              <a:spcAft>
                <a:spcPts val="800"/>
              </a:spcAft>
            </a:pPr>
            <a:r>
              <a:rPr lang="en-GB" sz="4000" dirty="0" smtClean="0">
                <a:solidFill>
                  <a:srgbClr val="D78643"/>
                </a:solidFill>
                <a:latin typeface="Fredoka One" panose="02000000000000000000" pitchFamily="2" charset="77"/>
              </a:rPr>
              <a:t>Instructions – </a:t>
            </a:r>
            <a:r>
              <a:rPr lang="en-GB" sz="4000" dirty="0" smtClean="0">
                <a:solidFill>
                  <a:srgbClr val="4E6A84"/>
                </a:solidFill>
                <a:latin typeface="Fredoka One" panose="02000000000000000000" pitchFamily="2" charset="77"/>
              </a:rPr>
              <a:t>Landscapes under pressure</a:t>
            </a:r>
            <a:endParaRPr lang="en-US" sz="4000" dirty="0" smtClean="0">
              <a:solidFill>
                <a:srgbClr val="D78643"/>
              </a:solidFill>
              <a:latin typeface="Quicksand" panose="020B0604020202020204" charset="0"/>
              <a:cs typeface="Arial"/>
            </a:endParaRPr>
          </a:p>
        </p:txBody>
      </p:sp>
      <p:sp>
        <p:nvSpPr>
          <p:cNvPr id="18" name="Rectangle 17"/>
          <p:cNvSpPr/>
          <p:nvPr/>
        </p:nvSpPr>
        <p:spPr>
          <a:xfrm>
            <a:off x="581248" y="1545192"/>
            <a:ext cx="5066020" cy="4770537"/>
          </a:xfrm>
          <a:prstGeom prst="rect">
            <a:avLst/>
          </a:prstGeom>
        </p:spPr>
        <p:txBody>
          <a:bodyPr wrap="square">
            <a:spAutoFit/>
          </a:bodyPr>
          <a:lstStyle/>
          <a:p>
            <a:r>
              <a:rPr lang="en-GB" sz="1600" dirty="0" smtClean="0">
                <a:solidFill>
                  <a:srgbClr val="4E6A84"/>
                </a:solidFill>
                <a:latin typeface="Fredoka One" panose="020B0604020202020204" charset="0"/>
              </a:rPr>
              <a:t>“Use the car image to show a </a:t>
            </a:r>
            <a:r>
              <a:rPr lang="en-GB" sz="1600" dirty="0">
                <a:solidFill>
                  <a:srgbClr val="4E6A84"/>
                </a:solidFill>
                <a:latin typeface="Fredoka One" panose="020B0604020202020204" charset="0"/>
              </a:rPr>
              <a:t>car park/road on your picture. </a:t>
            </a:r>
            <a:r>
              <a:rPr lang="en-GB" sz="1600" dirty="0" smtClean="0">
                <a:solidFill>
                  <a:srgbClr val="4E6A84"/>
                </a:solidFill>
                <a:latin typeface="Fredoka One" panose="020B0604020202020204" charset="0"/>
              </a:rPr>
              <a:t>This </a:t>
            </a:r>
            <a:r>
              <a:rPr lang="en-GB" sz="1600" dirty="0">
                <a:solidFill>
                  <a:srgbClr val="4E6A84"/>
                </a:solidFill>
                <a:latin typeface="Fredoka One" panose="020B0604020202020204" charset="0"/>
              </a:rPr>
              <a:t>represents </a:t>
            </a:r>
            <a:r>
              <a:rPr lang="en-GB" sz="1600" b="1" dirty="0" smtClean="0">
                <a:solidFill>
                  <a:srgbClr val="4E6A84"/>
                </a:solidFill>
                <a:latin typeface="Fredoka One" panose="020B0604020202020204" charset="0"/>
              </a:rPr>
              <a:t>a ‘honey pot' </a:t>
            </a:r>
            <a:r>
              <a:rPr lang="en-GB" sz="1600" dirty="0" smtClean="0">
                <a:solidFill>
                  <a:srgbClr val="4E6A84"/>
                </a:solidFill>
                <a:latin typeface="Fredoka One" panose="020B0604020202020204" charset="0"/>
              </a:rPr>
              <a:t>area </a:t>
            </a:r>
            <a:r>
              <a:rPr lang="en-GB" sz="1600" dirty="0">
                <a:solidFill>
                  <a:srgbClr val="4E6A84"/>
                </a:solidFill>
                <a:latin typeface="Fredoka One" panose="020B0604020202020204" charset="0"/>
              </a:rPr>
              <a:t>where lots of people want to go to</a:t>
            </a:r>
            <a:r>
              <a:rPr lang="en-GB" sz="1600" dirty="0" smtClean="0">
                <a:solidFill>
                  <a:srgbClr val="4E6A84"/>
                </a:solidFill>
                <a:latin typeface="Fredoka One" panose="020B0604020202020204" charset="0"/>
              </a:rPr>
              <a:t>.”</a:t>
            </a:r>
          </a:p>
          <a:p>
            <a:r>
              <a:rPr lang="en-GB" sz="1500" dirty="0" smtClean="0">
                <a:solidFill>
                  <a:srgbClr val="4E6A84"/>
                </a:solidFill>
                <a:latin typeface="Quicksand" panose="020B0604020202020204" charset="0"/>
              </a:rPr>
              <a:t>What do you think happens in the car parks and on the roads in these areas?</a:t>
            </a:r>
          </a:p>
          <a:p>
            <a:endParaRPr lang="en-GB" sz="1500" dirty="0">
              <a:solidFill>
                <a:srgbClr val="D78643"/>
              </a:solidFill>
              <a:latin typeface="Fredoka One" panose="020B0604020202020204" charset="0"/>
            </a:endParaRPr>
          </a:p>
          <a:p>
            <a:r>
              <a:rPr lang="en-GB" sz="1600" dirty="0" smtClean="0">
                <a:solidFill>
                  <a:srgbClr val="4E6A84"/>
                </a:solidFill>
                <a:latin typeface="Fredoka One" panose="020B0604020202020204" charset="0"/>
              </a:rPr>
              <a:t>“Now </a:t>
            </a:r>
            <a:r>
              <a:rPr lang="en-GB" sz="1600" dirty="0">
                <a:solidFill>
                  <a:srgbClr val="4E6A84"/>
                </a:solidFill>
                <a:latin typeface="Fredoka One" panose="020B0604020202020204" charset="0"/>
              </a:rPr>
              <a:t>put some walking boots onto your </a:t>
            </a:r>
            <a:r>
              <a:rPr lang="en-GB" sz="1600" dirty="0" smtClean="0">
                <a:solidFill>
                  <a:srgbClr val="4E6A84"/>
                </a:solidFill>
                <a:latin typeface="Fredoka One" panose="020B0604020202020204" charset="0"/>
              </a:rPr>
              <a:t>picture.” </a:t>
            </a:r>
          </a:p>
          <a:p>
            <a:r>
              <a:rPr lang="en-GB" sz="1500" dirty="0" smtClean="0">
                <a:solidFill>
                  <a:srgbClr val="4E6A84"/>
                </a:solidFill>
                <a:latin typeface="Quicksand" panose="020B0604020202020204" charset="0"/>
              </a:rPr>
              <a:t>What </a:t>
            </a:r>
            <a:r>
              <a:rPr lang="en-GB" sz="1500" dirty="0">
                <a:solidFill>
                  <a:srgbClr val="4E6A84"/>
                </a:solidFill>
                <a:latin typeface="Quicksand" panose="020B0604020202020204" charset="0"/>
              </a:rPr>
              <a:t>happens to the paths when lots of people walk there</a:t>
            </a:r>
            <a:r>
              <a:rPr lang="en-GB" sz="1500" dirty="0" smtClean="0">
                <a:solidFill>
                  <a:srgbClr val="4E6A84"/>
                </a:solidFill>
                <a:latin typeface="Quicksand" panose="020B0604020202020204" charset="0"/>
              </a:rPr>
              <a:t>?</a:t>
            </a:r>
          </a:p>
          <a:p>
            <a:endParaRPr lang="en-GB" sz="1500" dirty="0">
              <a:solidFill>
                <a:srgbClr val="4E6A84"/>
              </a:solidFill>
              <a:latin typeface="Quicksand" panose="020B0604020202020204" charset="0"/>
            </a:endParaRPr>
          </a:p>
          <a:p>
            <a:r>
              <a:rPr lang="en-GB" sz="1600" dirty="0" smtClean="0">
                <a:solidFill>
                  <a:srgbClr val="4E6A84"/>
                </a:solidFill>
                <a:latin typeface="Fredoka One" panose="020B0604020202020204" charset="0"/>
              </a:rPr>
              <a:t>“Now </a:t>
            </a:r>
            <a:r>
              <a:rPr lang="en-GB" sz="1600" dirty="0">
                <a:solidFill>
                  <a:srgbClr val="4E6A84"/>
                </a:solidFill>
                <a:latin typeface="Fredoka One" panose="020B0604020202020204" charset="0"/>
              </a:rPr>
              <a:t>add the running </a:t>
            </a:r>
            <a:r>
              <a:rPr lang="en-GB" sz="1600" dirty="0" smtClean="0">
                <a:solidFill>
                  <a:srgbClr val="4E6A84"/>
                </a:solidFill>
                <a:latin typeface="Fredoka One" panose="020B0604020202020204" charset="0"/>
              </a:rPr>
              <a:t>dog, cow and sheep.”</a:t>
            </a:r>
          </a:p>
          <a:p>
            <a:r>
              <a:rPr lang="en-GB" sz="1500" dirty="0">
                <a:solidFill>
                  <a:srgbClr val="4E6A84"/>
                </a:solidFill>
                <a:latin typeface="Quicksand" panose="020B0604020202020204" charset="0"/>
              </a:rPr>
              <a:t>W</a:t>
            </a:r>
            <a:r>
              <a:rPr lang="en-GB" sz="1500" dirty="0" smtClean="0">
                <a:solidFill>
                  <a:srgbClr val="4E6A84"/>
                </a:solidFill>
                <a:latin typeface="Quicksand" panose="020B0604020202020204" charset="0"/>
              </a:rPr>
              <a:t>hat </a:t>
            </a:r>
            <a:r>
              <a:rPr lang="en-GB" sz="1500" dirty="0">
                <a:solidFill>
                  <a:srgbClr val="4E6A84"/>
                </a:solidFill>
                <a:latin typeface="Quicksand" panose="020B0604020202020204" charset="0"/>
              </a:rPr>
              <a:t>happens in the </a:t>
            </a:r>
            <a:r>
              <a:rPr lang="en-GB" sz="1500" dirty="0" smtClean="0">
                <a:solidFill>
                  <a:srgbClr val="4E6A84"/>
                </a:solidFill>
                <a:latin typeface="Quicksand" panose="020B0604020202020204" charset="0"/>
              </a:rPr>
              <a:t>farmland and in special </a:t>
            </a:r>
            <a:r>
              <a:rPr lang="en-GB" sz="1500" dirty="0">
                <a:solidFill>
                  <a:srgbClr val="4E6A84"/>
                </a:solidFill>
                <a:latin typeface="Quicksand" panose="020B0604020202020204" charset="0"/>
              </a:rPr>
              <a:t>areas of conservation if dogs are allowed to run free</a:t>
            </a:r>
            <a:r>
              <a:rPr lang="en-GB" sz="1500" dirty="0" smtClean="0">
                <a:solidFill>
                  <a:srgbClr val="4E6A84"/>
                </a:solidFill>
                <a:latin typeface="Quicksand" panose="020B0604020202020204" charset="0"/>
              </a:rPr>
              <a:t>?</a:t>
            </a:r>
          </a:p>
          <a:p>
            <a:endParaRPr lang="en-GB" sz="1500" dirty="0">
              <a:solidFill>
                <a:srgbClr val="4E6A84"/>
              </a:solidFill>
              <a:latin typeface="Quicksand" panose="020B0604020202020204" charset="0"/>
            </a:endParaRPr>
          </a:p>
          <a:p>
            <a:r>
              <a:rPr lang="en-GB" sz="1600" dirty="0" smtClean="0">
                <a:solidFill>
                  <a:srgbClr val="4E6A84"/>
                </a:solidFill>
                <a:latin typeface="Fredoka One" panose="020B0604020202020204" charset="0"/>
              </a:rPr>
              <a:t>“Add </a:t>
            </a:r>
            <a:r>
              <a:rPr lang="en-GB" sz="1600" dirty="0">
                <a:solidFill>
                  <a:srgbClr val="4E6A84"/>
                </a:solidFill>
                <a:latin typeface="Fredoka One" panose="020B0604020202020204" charset="0"/>
              </a:rPr>
              <a:t>the canoe to the river if you have one</a:t>
            </a:r>
            <a:r>
              <a:rPr lang="en-GB" sz="1600" dirty="0" smtClean="0">
                <a:solidFill>
                  <a:srgbClr val="4E6A84"/>
                </a:solidFill>
                <a:latin typeface="Fredoka One" panose="020B0604020202020204" charset="0"/>
              </a:rPr>
              <a:t>.”</a:t>
            </a:r>
            <a:endParaRPr lang="en-GB" sz="1600" dirty="0">
              <a:solidFill>
                <a:srgbClr val="4E6A84"/>
              </a:solidFill>
              <a:latin typeface="Fredoka One" panose="020B0604020202020204" charset="0"/>
            </a:endParaRPr>
          </a:p>
          <a:p>
            <a:r>
              <a:rPr lang="en-GB" sz="1500" dirty="0">
                <a:solidFill>
                  <a:srgbClr val="4E6A84"/>
                </a:solidFill>
                <a:latin typeface="Quicksand" panose="020B0604020202020204" charset="0"/>
              </a:rPr>
              <a:t>What happens if lots of canoeists enter the river from the natural bank in one space</a:t>
            </a:r>
            <a:r>
              <a:rPr lang="en-GB" sz="1500" dirty="0" smtClean="0">
                <a:solidFill>
                  <a:srgbClr val="4E6A84"/>
                </a:solidFill>
                <a:latin typeface="Quicksand" panose="020B0604020202020204" charset="0"/>
              </a:rPr>
              <a:t>?</a:t>
            </a:r>
          </a:p>
          <a:p>
            <a:endParaRPr lang="en-GB" sz="1500" dirty="0">
              <a:solidFill>
                <a:srgbClr val="4E6A84"/>
              </a:solidFill>
              <a:latin typeface="Quicksand" panose="020B0604020202020204" charset="0"/>
            </a:endParaRPr>
          </a:p>
          <a:p>
            <a:endParaRPr lang="en-GB" sz="1500" dirty="0" smtClean="0">
              <a:solidFill>
                <a:srgbClr val="4E6A84"/>
              </a:solidFill>
              <a:latin typeface="Quicksand" panose="020B0604020202020204" charset="0"/>
            </a:endParaRPr>
          </a:p>
          <a:p>
            <a:endParaRPr lang="en-GB" sz="1500" dirty="0" smtClean="0">
              <a:solidFill>
                <a:srgbClr val="4E6A84"/>
              </a:solidFill>
              <a:latin typeface="Quicksand" panose="020B0604020202020204" charset="0"/>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301119" y="1545192"/>
            <a:ext cx="5293507" cy="4585871"/>
          </a:xfrm>
          <a:prstGeom prst="rect">
            <a:avLst/>
          </a:prstGeom>
        </p:spPr>
        <p:txBody>
          <a:bodyPr wrap="square">
            <a:spAutoFit/>
          </a:bodyPr>
          <a:lstStyle/>
          <a:p>
            <a:r>
              <a:rPr lang="en-GB" sz="1600" dirty="0" smtClean="0">
                <a:solidFill>
                  <a:srgbClr val="4E6A84"/>
                </a:solidFill>
                <a:latin typeface="Fredoka One" panose="020B0604020202020204" charset="0"/>
              </a:rPr>
              <a:t>“Add </a:t>
            </a:r>
            <a:r>
              <a:rPr lang="en-GB" sz="1600" dirty="0">
                <a:solidFill>
                  <a:srgbClr val="4E6A84"/>
                </a:solidFill>
                <a:latin typeface="Fredoka One" panose="020B0604020202020204" charset="0"/>
              </a:rPr>
              <a:t>the disposable BBQ</a:t>
            </a:r>
            <a:r>
              <a:rPr lang="en-GB" sz="1600" dirty="0" smtClean="0">
                <a:solidFill>
                  <a:srgbClr val="4E6A84"/>
                </a:solidFill>
                <a:latin typeface="Fredoka One" panose="020B0604020202020204" charset="0"/>
              </a:rPr>
              <a:t>.”</a:t>
            </a:r>
            <a:endParaRPr lang="en-GB" sz="1600" dirty="0">
              <a:solidFill>
                <a:srgbClr val="4E6A84"/>
              </a:solidFill>
              <a:latin typeface="Fredoka One" panose="020B0604020202020204" charset="0"/>
            </a:endParaRPr>
          </a:p>
          <a:p>
            <a:r>
              <a:rPr lang="en-GB" sz="1500" dirty="0">
                <a:solidFill>
                  <a:srgbClr val="4E6A84"/>
                </a:solidFill>
                <a:latin typeface="Quicksand" panose="020B0604020202020204" charset="0"/>
              </a:rPr>
              <a:t>What happens if people have BBQs in wild areas?</a:t>
            </a:r>
          </a:p>
          <a:p>
            <a:endParaRPr lang="en-GB" sz="1600" dirty="0">
              <a:solidFill>
                <a:srgbClr val="4E6A84"/>
              </a:solidFill>
              <a:latin typeface="Fredoka One" panose="020B0604020202020204" charset="0"/>
            </a:endParaRPr>
          </a:p>
          <a:p>
            <a:r>
              <a:rPr lang="en-GB" sz="1600" dirty="0" smtClean="0">
                <a:solidFill>
                  <a:srgbClr val="4E6A84"/>
                </a:solidFill>
                <a:latin typeface="Fredoka One" panose="020B0604020202020204" charset="0"/>
              </a:rPr>
              <a:t>“If </a:t>
            </a:r>
            <a:r>
              <a:rPr lang="en-GB" sz="1600" dirty="0">
                <a:solidFill>
                  <a:srgbClr val="4E6A84"/>
                </a:solidFill>
                <a:latin typeface="Fredoka One" panose="020B0604020202020204" charset="0"/>
              </a:rPr>
              <a:t>you have a moorland </a:t>
            </a:r>
            <a:r>
              <a:rPr lang="en-GB" sz="1600" dirty="0" smtClean="0">
                <a:solidFill>
                  <a:srgbClr val="4E6A84"/>
                </a:solidFill>
                <a:latin typeface="Fredoka One" panose="020B0604020202020204" charset="0"/>
              </a:rPr>
              <a:t>habitat, </a:t>
            </a:r>
            <a:r>
              <a:rPr lang="en-GB" sz="1600" dirty="0">
                <a:solidFill>
                  <a:srgbClr val="4E6A84"/>
                </a:solidFill>
                <a:latin typeface="Fredoka One" panose="020B0604020202020204" charset="0"/>
              </a:rPr>
              <a:t>add the </a:t>
            </a:r>
            <a:r>
              <a:rPr lang="en-GB" sz="1600" dirty="0" smtClean="0">
                <a:solidFill>
                  <a:srgbClr val="4E6A84"/>
                </a:solidFill>
                <a:latin typeface="Fredoka One" panose="020B0604020202020204" charset="0"/>
              </a:rPr>
              <a:t>fire.”</a:t>
            </a:r>
          </a:p>
          <a:p>
            <a:r>
              <a:rPr lang="en-GB" sz="1500" dirty="0">
                <a:solidFill>
                  <a:srgbClr val="4E6A84"/>
                </a:solidFill>
                <a:latin typeface="Quicksand" panose="020B0604020202020204" charset="0"/>
              </a:rPr>
              <a:t>W</a:t>
            </a:r>
            <a:r>
              <a:rPr lang="en-GB" sz="1500" dirty="0" smtClean="0">
                <a:solidFill>
                  <a:srgbClr val="4E6A84"/>
                </a:solidFill>
                <a:latin typeface="Quicksand" panose="020B0604020202020204" charset="0"/>
              </a:rPr>
              <a:t>hat </a:t>
            </a:r>
            <a:r>
              <a:rPr lang="en-GB" sz="1500" dirty="0">
                <a:solidFill>
                  <a:srgbClr val="4E6A84"/>
                </a:solidFill>
                <a:latin typeface="Quicksand" panose="020B0604020202020204" charset="0"/>
              </a:rPr>
              <a:t>happens if a moorland fire is at the </a:t>
            </a:r>
            <a:r>
              <a:rPr lang="en-GB" sz="1500" dirty="0" smtClean="0">
                <a:solidFill>
                  <a:srgbClr val="4E6A84"/>
                </a:solidFill>
                <a:latin typeface="Quicksand" panose="020B0604020202020204" charset="0"/>
              </a:rPr>
              <a:t>wrong </a:t>
            </a:r>
            <a:r>
              <a:rPr lang="en-GB" sz="1500" dirty="0">
                <a:solidFill>
                  <a:srgbClr val="4E6A84"/>
                </a:solidFill>
                <a:latin typeface="Quicksand" panose="020B0604020202020204" charset="0"/>
              </a:rPr>
              <a:t>time of year or gets out of control</a:t>
            </a:r>
            <a:r>
              <a:rPr lang="en-GB" sz="1500" dirty="0" smtClean="0">
                <a:solidFill>
                  <a:srgbClr val="4E6A84"/>
                </a:solidFill>
                <a:latin typeface="Quicksand" panose="020B0604020202020204" charset="0"/>
              </a:rPr>
              <a:t>?</a:t>
            </a:r>
          </a:p>
          <a:p>
            <a:endParaRPr lang="en-GB" sz="1500" dirty="0">
              <a:solidFill>
                <a:srgbClr val="4E6A84"/>
              </a:solidFill>
              <a:latin typeface="Quicksand" panose="020B0604020202020204" charset="0"/>
            </a:endParaRPr>
          </a:p>
          <a:p>
            <a:r>
              <a:rPr lang="en-GB" sz="1600" dirty="0" smtClean="0">
                <a:solidFill>
                  <a:srgbClr val="4E6A84"/>
                </a:solidFill>
                <a:latin typeface="Fredoka One" panose="020B0604020202020204" charset="0"/>
              </a:rPr>
              <a:t>“Now </a:t>
            </a:r>
            <a:r>
              <a:rPr lang="en-GB" sz="1600" dirty="0">
                <a:solidFill>
                  <a:srgbClr val="4E6A84"/>
                </a:solidFill>
                <a:latin typeface="Fredoka One" panose="020B0604020202020204" charset="0"/>
              </a:rPr>
              <a:t>add the bike to your picture</a:t>
            </a:r>
            <a:r>
              <a:rPr lang="en-GB" sz="1600" dirty="0" smtClean="0">
                <a:solidFill>
                  <a:srgbClr val="4E6A84"/>
                </a:solidFill>
                <a:latin typeface="Fredoka One" panose="020B0604020202020204" charset="0"/>
              </a:rPr>
              <a:t>.”</a:t>
            </a:r>
            <a:endParaRPr lang="en-GB" sz="1600" dirty="0">
              <a:solidFill>
                <a:srgbClr val="4E6A84"/>
              </a:solidFill>
              <a:latin typeface="Fredoka One" panose="020B0604020202020204" charset="0"/>
            </a:endParaRPr>
          </a:p>
          <a:p>
            <a:r>
              <a:rPr lang="en-GB" sz="1500" dirty="0">
                <a:solidFill>
                  <a:srgbClr val="4E6A84"/>
                </a:solidFill>
                <a:latin typeface="Quicksand" panose="020B0604020202020204" charset="0"/>
              </a:rPr>
              <a:t>What happens if </a:t>
            </a:r>
            <a:r>
              <a:rPr lang="en-GB" sz="1500" dirty="0" smtClean="0">
                <a:solidFill>
                  <a:srgbClr val="4E6A84"/>
                </a:solidFill>
                <a:latin typeface="Quicksand" panose="020B0604020202020204" charset="0"/>
              </a:rPr>
              <a:t>mountain or motor </a:t>
            </a:r>
            <a:r>
              <a:rPr lang="en-GB" sz="1500" dirty="0">
                <a:solidFill>
                  <a:srgbClr val="4E6A84"/>
                </a:solidFill>
                <a:latin typeface="Quicksand" panose="020B0604020202020204" charset="0"/>
              </a:rPr>
              <a:t>bikes use the special areas of conservation</a:t>
            </a:r>
            <a:r>
              <a:rPr lang="en-GB" sz="1500" dirty="0" smtClean="0">
                <a:solidFill>
                  <a:srgbClr val="4E6A84"/>
                </a:solidFill>
                <a:latin typeface="Quicksand" panose="020B0604020202020204" charset="0"/>
              </a:rPr>
              <a:t>?</a:t>
            </a:r>
          </a:p>
          <a:p>
            <a:pPr marL="285750" indent="-285750">
              <a:buFont typeface="Arial" panose="020B0604020202020204" pitchFamily="34" charset="0"/>
              <a:buChar char="•"/>
            </a:pPr>
            <a:endParaRPr lang="en-GB" sz="1500" dirty="0">
              <a:solidFill>
                <a:srgbClr val="4E6A84"/>
              </a:solidFill>
              <a:latin typeface="Quicksand" panose="020B0604020202020204" charset="0"/>
            </a:endParaRPr>
          </a:p>
          <a:p>
            <a:r>
              <a:rPr lang="en-GB" sz="1600" dirty="0" smtClean="0">
                <a:solidFill>
                  <a:srgbClr val="4E6A84"/>
                </a:solidFill>
                <a:latin typeface="Fredoka One" panose="020B0604020202020204" charset="0"/>
              </a:rPr>
              <a:t>“If </a:t>
            </a:r>
            <a:r>
              <a:rPr lang="en-GB" sz="1600" dirty="0">
                <a:solidFill>
                  <a:srgbClr val="4E6A84"/>
                </a:solidFill>
                <a:latin typeface="Fredoka One" panose="020B0604020202020204" charset="0"/>
              </a:rPr>
              <a:t>you have </a:t>
            </a:r>
            <a:r>
              <a:rPr lang="en-GB" sz="1600" dirty="0" smtClean="0">
                <a:solidFill>
                  <a:srgbClr val="4E6A84"/>
                </a:solidFill>
                <a:latin typeface="Fredoka One" panose="020B0604020202020204" charset="0"/>
              </a:rPr>
              <a:t>buildings, </a:t>
            </a:r>
            <a:r>
              <a:rPr lang="en-GB" sz="1600" dirty="0">
                <a:solidFill>
                  <a:srgbClr val="4E6A84"/>
                </a:solidFill>
                <a:latin typeface="Fredoka One" panose="020B0604020202020204" charset="0"/>
              </a:rPr>
              <a:t>add the outside </a:t>
            </a:r>
            <a:r>
              <a:rPr lang="en-GB" sz="1600" dirty="0" smtClean="0">
                <a:solidFill>
                  <a:srgbClr val="4E6A84"/>
                </a:solidFill>
                <a:latin typeface="Fredoka One" panose="020B0604020202020204" charset="0"/>
              </a:rPr>
              <a:t>lights.”</a:t>
            </a:r>
          </a:p>
          <a:p>
            <a:r>
              <a:rPr lang="en-GB" sz="1500" dirty="0">
                <a:solidFill>
                  <a:srgbClr val="4E6A84"/>
                </a:solidFill>
                <a:latin typeface="Quicksand" panose="020B0604020202020204" charset="0"/>
              </a:rPr>
              <a:t>W</a:t>
            </a:r>
            <a:r>
              <a:rPr lang="en-GB" sz="1500" dirty="0" smtClean="0">
                <a:solidFill>
                  <a:srgbClr val="4E6A84"/>
                </a:solidFill>
                <a:latin typeface="Quicksand" panose="020B0604020202020204" charset="0"/>
              </a:rPr>
              <a:t>hat </a:t>
            </a:r>
            <a:r>
              <a:rPr lang="en-GB" sz="1500" dirty="0">
                <a:solidFill>
                  <a:srgbClr val="4E6A84"/>
                </a:solidFill>
                <a:latin typeface="Quicksand" panose="020B0604020202020204" charset="0"/>
              </a:rPr>
              <a:t>happens to wildlife if there is a lot of artificial lighting at night</a:t>
            </a:r>
            <a:r>
              <a:rPr lang="en-GB" sz="1500" dirty="0" smtClean="0">
                <a:solidFill>
                  <a:srgbClr val="4E6A84"/>
                </a:solidFill>
                <a:latin typeface="Quicksand" panose="020B0604020202020204" charset="0"/>
              </a:rPr>
              <a:t>?</a:t>
            </a:r>
          </a:p>
          <a:p>
            <a:endParaRPr lang="en-GB" sz="1500" dirty="0">
              <a:solidFill>
                <a:srgbClr val="4E6A84"/>
              </a:solidFill>
              <a:latin typeface="Quicksand" panose="020B0604020202020204" charset="0"/>
            </a:endParaRPr>
          </a:p>
          <a:p>
            <a:r>
              <a:rPr lang="en-GB" sz="1600" dirty="0" smtClean="0">
                <a:solidFill>
                  <a:srgbClr val="4E6A84"/>
                </a:solidFill>
                <a:latin typeface="Fredoka One" panose="020B0604020202020204" charset="0"/>
              </a:rPr>
              <a:t>“Add </a:t>
            </a:r>
            <a:r>
              <a:rPr lang="en-GB" sz="1600" dirty="0">
                <a:solidFill>
                  <a:srgbClr val="4E6A84"/>
                </a:solidFill>
                <a:latin typeface="Fredoka One" panose="020B0604020202020204" charset="0"/>
              </a:rPr>
              <a:t>the tractor and </a:t>
            </a:r>
            <a:r>
              <a:rPr lang="en-GB" sz="1600" dirty="0" smtClean="0">
                <a:solidFill>
                  <a:srgbClr val="4E6A84"/>
                </a:solidFill>
                <a:latin typeface="Fredoka One" panose="020B0604020202020204" charset="0"/>
              </a:rPr>
              <a:t>mower if </a:t>
            </a:r>
            <a:r>
              <a:rPr lang="en-GB" sz="1600" dirty="0">
                <a:solidFill>
                  <a:srgbClr val="4E6A84"/>
                </a:solidFill>
                <a:latin typeface="Fredoka One" panose="020B0604020202020204" charset="0"/>
              </a:rPr>
              <a:t>you have </a:t>
            </a:r>
            <a:r>
              <a:rPr lang="en-GB" sz="1600" dirty="0" smtClean="0">
                <a:solidFill>
                  <a:srgbClr val="4E6A84"/>
                </a:solidFill>
                <a:latin typeface="Fredoka One" panose="020B0604020202020204" charset="0"/>
              </a:rPr>
              <a:t>grassland.”</a:t>
            </a:r>
          </a:p>
          <a:p>
            <a:r>
              <a:rPr lang="en-GB" sz="1500" dirty="0">
                <a:solidFill>
                  <a:srgbClr val="4E6A84"/>
                </a:solidFill>
                <a:latin typeface="Quicksand" panose="020B0604020202020204" charset="0"/>
              </a:rPr>
              <a:t>W</a:t>
            </a:r>
            <a:r>
              <a:rPr lang="en-GB" sz="1500" dirty="0" smtClean="0">
                <a:solidFill>
                  <a:srgbClr val="4E6A84"/>
                </a:solidFill>
                <a:latin typeface="Quicksand" panose="020B0604020202020204" charset="0"/>
              </a:rPr>
              <a:t>hat </a:t>
            </a:r>
            <a:r>
              <a:rPr lang="en-GB" sz="1500" dirty="0">
                <a:solidFill>
                  <a:srgbClr val="4E6A84"/>
                </a:solidFill>
                <a:latin typeface="Quicksand" panose="020B0604020202020204" charset="0"/>
              </a:rPr>
              <a:t>happens if a nesting site for curlew gets cut before the chicks have fledged</a:t>
            </a:r>
            <a:r>
              <a:rPr lang="en-GB" sz="1500" dirty="0" smtClean="0">
                <a:solidFill>
                  <a:srgbClr val="4E6A84"/>
                </a:solidFill>
                <a:latin typeface="Quicksand" panose="020B0604020202020204" charset="0"/>
              </a:rPr>
              <a:t>?</a:t>
            </a:r>
            <a:endParaRPr lang="en-GB" sz="1500" dirty="0">
              <a:solidFill>
                <a:srgbClr val="4E6A84"/>
              </a:solidFill>
              <a:latin typeface="Quicksand" panose="020B0604020202020204" charset="0"/>
            </a:endParaRPr>
          </a:p>
          <a:p>
            <a:endParaRPr lang="en-GB" sz="1600" dirty="0">
              <a:solidFill>
                <a:srgbClr val="4E6A84"/>
              </a:solidFill>
              <a:latin typeface="Quicksand" panose="020B0604020202020204" charset="0"/>
            </a:endParaRPr>
          </a:p>
        </p:txBody>
      </p:sp>
      <p:cxnSp>
        <p:nvCxnSpPr>
          <p:cNvPr id="7" name="Straight Connector 6"/>
          <p:cNvCxnSpPr/>
          <p:nvPr/>
        </p:nvCxnSpPr>
        <p:spPr>
          <a:xfrm>
            <a:off x="5974193" y="1614251"/>
            <a:ext cx="0" cy="4069674"/>
          </a:xfrm>
          <a:prstGeom prst="line">
            <a:avLst/>
          </a:prstGeom>
          <a:ln>
            <a:solidFill>
              <a:srgbClr val="4E6A8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168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8175" y="704357"/>
            <a:ext cx="1562100" cy="1562100"/>
          </a:xfrm>
          <a:prstGeom prst="rect">
            <a:avLst/>
          </a:prstGeom>
        </p:spPr>
      </p:pic>
      <p:pic>
        <p:nvPicPr>
          <p:cNvPr id="4" name="Picture 3"/>
          <p:cNvPicPr>
            <a:picLocks noChangeAspect="1"/>
          </p:cNvPicPr>
          <p:nvPr/>
        </p:nvPicPr>
        <p:blipFill>
          <a:blip r:embed="rId4"/>
          <a:stretch>
            <a:fillRect/>
          </a:stretch>
        </p:blipFill>
        <p:spPr>
          <a:xfrm>
            <a:off x="639762" y="2133107"/>
            <a:ext cx="1422400" cy="1422400"/>
          </a:xfrm>
          <a:prstGeom prst="rect">
            <a:avLst/>
          </a:prstGeom>
        </p:spPr>
      </p:pic>
      <p:pic>
        <p:nvPicPr>
          <p:cNvPr id="5" name="Picture 4"/>
          <p:cNvPicPr>
            <a:picLocks noChangeAspect="1"/>
          </p:cNvPicPr>
          <p:nvPr/>
        </p:nvPicPr>
        <p:blipFill>
          <a:blip r:embed="rId5"/>
          <a:stretch>
            <a:fillRect/>
          </a:stretch>
        </p:blipFill>
        <p:spPr>
          <a:xfrm>
            <a:off x="4285572" y="996768"/>
            <a:ext cx="1003300" cy="1003300"/>
          </a:xfrm>
          <a:prstGeom prst="rect">
            <a:avLst/>
          </a:prstGeom>
        </p:spPr>
      </p:pic>
      <p:pic>
        <p:nvPicPr>
          <p:cNvPr id="6" name="Picture 5"/>
          <p:cNvPicPr>
            <a:picLocks noChangeAspect="1"/>
          </p:cNvPicPr>
          <p:nvPr/>
        </p:nvPicPr>
        <p:blipFill>
          <a:blip r:embed="rId6"/>
          <a:stretch>
            <a:fillRect/>
          </a:stretch>
        </p:blipFill>
        <p:spPr>
          <a:xfrm>
            <a:off x="619919" y="3695207"/>
            <a:ext cx="1276350" cy="1276350"/>
          </a:xfrm>
          <a:prstGeom prst="rect">
            <a:avLst/>
          </a:prstGeom>
        </p:spPr>
      </p:pic>
      <p:pic>
        <p:nvPicPr>
          <p:cNvPr id="7" name="Picture 6"/>
          <p:cNvPicPr>
            <a:picLocks noChangeAspect="1"/>
          </p:cNvPicPr>
          <p:nvPr/>
        </p:nvPicPr>
        <p:blipFill>
          <a:blip r:embed="rId7"/>
          <a:stretch>
            <a:fillRect/>
          </a:stretch>
        </p:blipFill>
        <p:spPr>
          <a:xfrm>
            <a:off x="2557141" y="2266457"/>
            <a:ext cx="1136650" cy="1136650"/>
          </a:xfrm>
          <a:prstGeom prst="rect">
            <a:avLst/>
          </a:prstGeom>
        </p:spPr>
      </p:pic>
      <p:pic>
        <p:nvPicPr>
          <p:cNvPr id="11" name="Picture 10"/>
          <p:cNvPicPr>
            <a:picLocks noChangeAspect="1"/>
          </p:cNvPicPr>
          <p:nvPr/>
        </p:nvPicPr>
        <p:blipFill>
          <a:blip r:embed="rId8"/>
          <a:stretch>
            <a:fillRect/>
          </a:stretch>
        </p:blipFill>
        <p:spPr>
          <a:xfrm>
            <a:off x="4084827" y="2159738"/>
            <a:ext cx="1422400" cy="1422400"/>
          </a:xfrm>
          <a:prstGeom prst="rect">
            <a:avLst/>
          </a:prstGeom>
        </p:spPr>
      </p:pic>
      <p:pic>
        <p:nvPicPr>
          <p:cNvPr id="13" name="Picture 12"/>
          <p:cNvPicPr>
            <a:picLocks noChangeAspect="1"/>
          </p:cNvPicPr>
          <p:nvPr/>
        </p:nvPicPr>
        <p:blipFill>
          <a:blip r:embed="rId9"/>
          <a:stretch>
            <a:fillRect/>
          </a:stretch>
        </p:blipFill>
        <p:spPr>
          <a:xfrm>
            <a:off x="2209800" y="3728916"/>
            <a:ext cx="1377950" cy="1377950"/>
          </a:xfrm>
          <a:prstGeom prst="rect">
            <a:avLst/>
          </a:prstGeom>
        </p:spPr>
      </p:pic>
      <p:pic>
        <p:nvPicPr>
          <p:cNvPr id="14" name="Picture 13"/>
          <p:cNvPicPr>
            <a:picLocks noChangeAspect="1"/>
          </p:cNvPicPr>
          <p:nvPr/>
        </p:nvPicPr>
        <p:blipFill>
          <a:blip r:embed="rId10"/>
          <a:stretch>
            <a:fillRect/>
          </a:stretch>
        </p:blipFill>
        <p:spPr>
          <a:xfrm>
            <a:off x="3900828" y="5012409"/>
            <a:ext cx="1561307" cy="1561307"/>
          </a:xfrm>
          <a:prstGeom prst="rect">
            <a:avLst/>
          </a:prstGeom>
        </p:spPr>
      </p:pic>
      <p:pic>
        <p:nvPicPr>
          <p:cNvPr id="15" name="Picture 14"/>
          <p:cNvPicPr>
            <a:picLocks noChangeAspect="1"/>
          </p:cNvPicPr>
          <p:nvPr/>
        </p:nvPicPr>
        <p:blipFill>
          <a:blip r:embed="rId11"/>
          <a:stretch>
            <a:fillRect/>
          </a:stretch>
        </p:blipFill>
        <p:spPr>
          <a:xfrm>
            <a:off x="2712476" y="934542"/>
            <a:ext cx="963613" cy="963613"/>
          </a:xfrm>
          <a:prstGeom prst="rect">
            <a:avLst/>
          </a:prstGeom>
        </p:spPr>
      </p:pic>
      <p:pic>
        <p:nvPicPr>
          <p:cNvPr id="20" name="Picture 19"/>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5474" y1="30864" x2="28632" y2="32305"/>
                        <a14:foregroundMark x1="25895" y1="41975" x2="28842" y2="41975"/>
                        <a14:foregroundMark x1="24421" y1="54115" x2="27158" y2="52263"/>
                        <a14:foregroundMark x1="69053" y1="32099" x2="71579" y2="31481"/>
                        <a14:foregroundMark x1="68000" y1="42798" x2="71789" y2="42181"/>
                        <a14:foregroundMark x1="67368" y1="49794" x2="70526" y2="51235"/>
                        <a14:foregroundMark x1="54526" y1="21811" x2="57684" y2="23663"/>
                      </a14:backgroundRemoval>
                    </a14:imgEffect>
                  </a14:imgLayer>
                </a14:imgProps>
              </a:ext>
            </a:extLst>
          </a:blip>
          <a:stretch>
            <a:fillRect/>
          </a:stretch>
        </p:blipFill>
        <p:spPr>
          <a:xfrm>
            <a:off x="3822889" y="3555507"/>
            <a:ext cx="1632479" cy="1670284"/>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33333" y1="58519" x2="40693" y2="59753"/>
                        <a14:foregroundMark x1="80087" y1="74074" x2="84848" y2="84444"/>
                        <a14:foregroundMark x1="28139" y1="71605" x2="26840" y2="73086"/>
                      </a14:backgroundRemoval>
                    </a14:imgEffect>
                  </a14:imgLayer>
                </a14:imgProps>
              </a:ext>
            </a:extLst>
          </a:blip>
          <a:stretch>
            <a:fillRect/>
          </a:stretch>
        </p:blipFill>
        <p:spPr>
          <a:xfrm>
            <a:off x="1895130" y="5091632"/>
            <a:ext cx="1433059" cy="1256253"/>
          </a:xfrm>
          <a:prstGeom prst="rect">
            <a:avLst/>
          </a:prstGeom>
        </p:spPr>
      </p:pic>
      <p:cxnSp>
        <p:nvCxnSpPr>
          <p:cNvPr id="46" name="Straight Connector 45"/>
          <p:cNvCxnSpPr/>
          <p:nvPr/>
        </p:nvCxnSpPr>
        <p:spPr>
          <a:xfrm>
            <a:off x="6033460" y="1023816"/>
            <a:ext cx="12700" cy="5549900"/>
          </a:xfrm>
          <a:prstGeom prst="line">
            <a:avLst/>
          </a:prstGeom>
          <a:ln>
            <a:solidFill>
              <a:srgbClr val="4E6A84"/>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515310" y="308861"/>
            <a:ext cx="11036300" cy="400110"/>
          </a:xfrm>
          <a:prstGeom prst="rect">
            <a:avLst/>
          </a:prstGeom>
        </p:spPr>
        <p:txBody>
          <a:bodyPr wrap="square">
            <a:spAutoFit/>
          </a:bodyPr>
          <a:lstStyle/>
          <a:p>
            <a:pPr lvl="0"/>
            <a:r>
              <a:rPr lang="en-GB" sz="2000" dirty="0" smtClean="0">
                <a:solidFill>
                  <a:srgbClr val="D78643"/>
                </a:solidFill>
                <a:latin typeface="Fredoka One" panose="020B0604020202020204" charset="0"/>
              </a:rPr>
              <a:t>Landscape Pressures</a:t>
            </a:r>
            <a:r>
              <a:rPr lang="en-GB" sz="2000" dirty="0" smtClean="0">
                <a:solidFill>
                  <a:srgbClr val="D78643"/>
                </a:solidFill>
                <a:latin typeface="Quicksand" panose="020B0604020202020204" charset="0"/>
              </a:rPr>
              <a:t> </a:t>
            </a:r>
            <a:r>
              <a:rPr lang="en-GB" sz="2000" dirty="0" smtClean="0">
                <a:solidFill>
                  <a:srgbClr val="4E6A84"/>
                </a:solidFill>
                <a:latin typeface="Quicksand" panose="020B0604020202020204" charset="0"/>
              </a:rPr>
              <a:t>-</a:t>
            </a:r>
            <a:r>
              <a:rPr lang="en-GB" sz="2000" dirty="0" smtClean="0">
                <a:solidFill>
                  <a:srgbClr val="D78643"/>
                </a:solidFill>
                <a:latin typeface="Quicksand" panose="020B0604020202020204" charset="0"/>
              </a:rPr>
              <a:t> </a:t>
            </a:r>
            <a:r>
              <a:rPr lang="en-GB" dirty="0" smtClean="0">
                <a:solidFill>
                  <a:srgbClr val="4E6A84"/>
                </a:solidFill>
                <a:latin typeface="Quicksand" panose="020B0604020202020204" charset="0"/>
              </a:rPr>
              <a:t>Image Resource</a:t>
            </a:r>
            <a:endParaRPr lang="en-GB" dirty="0">
              <a:solidFill>
                <a:srgbClr val="4E6A84"/>
              </a:solidFill>
              <a:latin typeface="Fredoka One" panose="020B0604020202020204" charset="0"/>
            </a:endParaRPr>
          </a:p>
        </p:txBody>
      </p:sp>
      <p:sp>
        <p:nvSpPr>
          <p:cNvPr id="8" name="Rounded Rectangle 7"/>
          <p:cNvSpPr/>
          <p:nvPr/>
        </p:nvSpPr>
        <p:spPr>
          <a:xfrm>
            <a:off x="1053368" y="6093315"/>
            <a:ext cx="817562" cy="1180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rot="17255998">
            <a:off x="1680170" y="5950680"/>
            <a:ext cx="401488" cy="10641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rot="3849935">
            <a:off x="1064222"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rot="3849935">
            <a:off x="1169540"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rot="3849935">
            <a:off x="1269281" y="6170805"/>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ed Rectangle 46"/>
          <p:cNvSpPr/>
          <p:nvPr/>
        </p:nvSpPr>
        <p:spPr>
          <a:xfrm rot="3849935">
            <a:off x="1380283"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le 47"/>
          <p:cNvSpPr/>
          <p:nvPr/>
        </p:nvSpPr>
        <p:spPr>
          <a:xfrm rot="3849935">
            <a:off x="1495522" y="6170862"/>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ounded Rectangle 48"/>
          <p:cNvSpPr/>
          <p:nvPr/>
        </p:nvSpPr>
        <p:spPr>
          <a:xfrm rot="3849935">
            <a:off x="1608853" y="6170805"/>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p:cNvPicPr>
            <a:picLocks noChangeAspect="1"/>
          </p:cNvPicPr>
          <p:nvPr/>
        </p:nvPicPr>
        <p:blipFill>
          <a:blip r:embed="rId3"/>
          <a:stretch>
            <a:fillRect/>
          </a:stretch>
        </p:blipFill>
        <p:spPr>
          <a:xfrm>
            <a:off x="6589887" y="708971"/>
            <a:ext cx="1562100" cy="1562100"/>
          </a:xfrm>
          <a:prstGeom prst="rect">
            <a:avLst/>
          </a:prstGeom>
        </p:spPr>
      </p:pic>
      <p:pic>
        <p:nvPicPr>
          <p:cNvPr id="51" name="Picture 50"/>
          <p:cNvPicPr>
            <a:picLocks noChangeAspect="1"/>
          </p:cNvPicPr>
          <p:nvPr/>
        </p:nvPicPr>
        <p:blipFill>
          <a:blip r:embed="rId4"/>
          <a:stretch>
            <a:fillRect/>
          </a:stretch>
        </p:blipFill>
        <p:spPr>
          <a:xfrm>
            <a:off x="6591474" y="2137721"/>
            <a:ext cx="1422400" cy="1422400"/>
          </a:xfrm>
          <a:prstGeom prst="rect">
            <a:avLst/>
          </a:prstGeom>
        </p:spPr>
      </p:pic>
      <p:pic>
        <p:nvPicPr>
          <p:cNvPr id="52" name="Picture 51"/>
          <p:cNvPicPr>
            <a:picLocks noChangeAspect="1"/>
          </p:cNvPicPr>
          <p:nvPr/>
        </p:nvPicPr>
        <p:blipFill>
          <a:blip r:embed="rId5"/>
          <a:stretch>
            <a:fillRect/>
          </a:stretch>
        </p:blipFill>
        <p:spPr>
          <a:xfrm>
            <a:off x="10237284" y="1001382"/>
            <a:ext cx="1003300" cy="1003300"/>
          </a:xfrm>
          <a:prstGeom prst="rect">
            <a:avLst/>
          </a:prstGeom>
        </p:spPr>
      </p:pic>
      <p:pic>
        <p:nvPicPr>
          <p:cNvPr id="53" name="Picture 52"/>
          <p:cNvPicPr>
            <a:picLocks noChangeAspect="1"/>
          </p:cNvPicPr>
          <p:nvPr/>
        </p:nvPicPr>
        <p:blipFill>
          <a:blip r:embed="rId6"/>
          <a:stretch>
            <a:fillRect/>
          </a:stretch>
        </p:blipFill>
        <p:spPr>
          <a:xfrm>
            <a:off x="6571631" y="3699821"/>
            <a:ext cx="1276350" cy="1276350"/>
          </a:xfrm>
          <a:prstGeom prst="rect">
            <a:avLst/>
          </a:prstGeom>
        </p:spPr>
      </p:pic>
      <p:pic>
        <p:nvPicPr>
          <p:cNvPr id="54" name="Picture 53"/>
          <p:cNvPicPr>
            <a:picLocks noChangeAspect="1"/>
          </p:cNvPicPr>
          <p:nvPr/>
        </p:nvPicPr>
        <p:blipFill>
          <a:blip r:embed="rId7"/>
          <a:stretch>
            <a:fillRect/>
          </a:stretch>
        </p:blipFill>
        <p:spPr>
          <a:xfrm>
            <a:off x="8508853" y="2271071"/>
            <a:ext cx="1136650" cy="1136650"/>
          </a:xfrm>
          <a:prstGeom prst="rect">
            <a:avLst/>
          </a:prstGeom>
        </p:spPr>
      </p:pic>
      <p:pic>
        <p:nvPicPr>
          <p:cNvPr id="55" name="Picture 54"/>
          <p:cNvPicPr>
            <a:picLocks noChangeAspect="1"/>
          </p:cNvPicPr>
          <p:nvPr/>
        </p:nvPicPr>
        <p:blipFill>
          <a:blip r:embed="rId8"/>
          <a:stretch>
            <a:fillRect/>
          </a:stretch>
        </p:blipFill>
        <p:spPr>
          <a:xfrm>
            <a:off x="10036539" y="2164352"/>
            <a:ext cx="1422400" cy="1422400"/>
          </a:xfrm>
          <a:prstGeom prst="rect">
            <a:avLst/>
          </a:prstGeom>
        </p:spPr>
      </p:pic>
      <p:pic>
        <p:nvPicPr>
          <p:cNvPr id="56" name="Picture 55"/>
          <p:cNvPicPr>
            <a:picLocks noChangeAspect="1"/>
          </p:cNvPicPr>
          <p:nvPr/>
        </p:nvPicPr>
        <p:blipFill>
          <a:blip r:embed="rId9"/>
          <a:stretch>
            <a:fillRect/>
          </a:stretch>
        </p:blipFill>
        <p:spPr>
          <a:xfrm>
            <a:off x="8161512" y="3733530"/>
            <a:ext cx="1377950" cy="1377950"/>
          </a:xfrm>
          <a:prstGeom prst="rect">
            <a:avLst/>
          </a:prstGeom>
        </p:spPr>
      </p:pic>
      <p:pic>
        <p:nvPicPr>
          <p:cNvPr id="57" name="Picture 56"/>
          <p:cNvPicPr>
            <a:picLocks noChangeAspect="1"/>
          </p:cNvPicPr>
          <p:nvPr/>
        </p:nvPicPr>
        <p:blipFill>
          <a:blip r:embed="rId10"/>
          <a:stretch>
            <a:fillRect/>
          </a:stretch>
        </p:blipFill>
        <p:spPr>
          <a:xfrm>
            <a:off x="9852540" y="5017023"/>
            <a:ext cx="1561307" cy="1561307"/>
          </a:xfrm>
          <a:prstGeom prst="rect">
            <a:avLst/>
          </a:prstGeom>
        </p:spPr>
      </p:pic>
      <p:pic>
        <p:nvPicPr>
          <p:cNvPr id="58" name="Picture 57"/>
          <p:cNvPicPr>
            <a:picLocks noChangeAspect="1"/>
          </p:cNvPicPr>
          <p:nvPr/>
        </p:nvPicPr>
        <p:blipFill>
          <a:blip r:embed="rId11"/>
          <a:stretch>
            <a:fillRect/>
          </a:stretch>
        </p:blipFill>
        <p:spPr>
          <a:xfrm>
            <a:off x="8664188" y="939156"/>
            <a:ext cx="963613" cy="963613"/>
          </a:xfrm>
          <a:prstGeom prst="rect">
            <a:avLst/>
          </a:prstGeom>
        </p:spPr>
      </p:pic>
      <p:pic>
        <p:nvPicPr>
          <p:cNvPr id="59" name="Picture 5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5474" y1="30864" x2="28632" y2="32305"/>
                        <a14:foregroundMark x1="25895" y1="41975" x2="28842" y2="41975"/>
                        <a14:foregroundMark x1="24421" y1="54115" x2="27158" y2="52263"/>
                        <a14:foregroundMark x1="69053" y1="32099" x2="71579" y2="31481"/>
                        <a14:foregroundMark x1="68000" y1="42798" x2="71789" y2="42181"/>
                        <a14:foregroundMark x1="67368" y1="49794" x2="70526" y2="51235"/>
                        <a14:foregroundMark x1="54526" y1="21811" x2="57684" y2="23663"/>
                      </a14:backgroundRemoval>
                    </a14:imgEffect>
                  </a14:imgLayer>
                </a14:imgProps>
              </a:ext>
            </a:extLst>
          </a:blip>
          <a:stretch>
            <a:fillRect/>
          </a:stretch>
        </p:blipFill>
        <p:spPr>
          <a:xfrm>
            <a:off x="9774601" y="3560121"/>
            <a:ext cx="1632479" cy="1670284"/>
          </a:xfrm>
          <a:prstGeom prst="rect">
            <a:avLst/>
          </a:prstGeom>
        </p:spPr>
      </p:pic>
      <p:pic>
        <p:nvPicPr>
          <p:cNvPr id="60" name="Picture 59"/>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33333" y1="58519" x2="40693" y2="59753"/>
                        <a14:foregroundMark x1="80087" y1="74074" x2="84848" y2="84444"/>
                        <a14:foregroundMark x1="28139" y1="71605" x2="26840" y2="73086"/>
                      </a14:backgroundRemoval>
                    </a14:imgEffect>
                  </a14:imgLayer>
                </a14:imgProps>
              </a:ext>
            </a:extLst>
          </a:blip>
          <a:stretch>
            <a:fillRect/>
          </a:stretch>
        </p:blipFill>
        <p:spPr>
          <a:xfrm>
            <a:off x="7846842" y="5096246"/>
            <a:ext cx="1433059" cy="1256253"/>
          </a:xfrm>
          <a:prstGeom prst="rect">
            <a:avLst/>
          </a:prstGeom>
        </p:spPr>
      </p:pic>
      <p:sp>
        <p:nvSpPr>
          <p:cNvPr id="61" name="Rounded Rectangle 60"/>
          <p:cNvSpPr/>
          <p:nvPr/>
        </p:nvSpPr>
        <p:spPr>
          <a:xfrm>
            <a:off x="7005080" y="6097929"/>
            <a:ext cx="817562" cy="11800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ounded Rectangle 61"/>
          <p:cNvSpPr/>
          <p:nvPr/>
        </p:nvSpPr>
        <p:spPr>
          <a:xfrm rot="17255998">
            <a:off x="7631882" y="5955294"/>
            <a:ext cx="401488" cy="10641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62"/>
          <p:cNvSpPr/>
          <p:nvPr/>
        </p:nvSpPr>
        <p:spPr>
          <a:xfrm rot="3849935">
            <a:off x="7015934"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ounded Rectangle 63"/>
          <p:cNvSpPr/>
          <p:nvPr/>
        </p:nvSpPr>
        <p:spPr>
          <a:xfrm rot="3849935">
            <a:off x="7121252"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ounded Rectangle 64"/>
          <p:cNvSpPr/>
          <p:nvPr/>
        </p:nvSpPr>
        <p:spPr>
          <a:xfrm rot="3849935">
            <a:off x="7220993" y="6175419"/>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ounded Rectangle 65"/>
          <p:cNvSpPr/>
          <p:nvPr/>
        </p:nvSpPr>
        <p:spPr>
          <a:xfrm rot="3849935">
            <a:off x="7331995"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66"/>
          <p:cNvSpPr/>
          <p:nvPr/>
        </p:nvSpPr>
        <p:spPr>
          <a:xfrm rot="3849935">
            <a:off x="7447234" y="6175476"/>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ounded Rectangle 67"/>
          <p:cNvSpPr/>
          <p:nvPr/>
        </p:nvSpPr>
        <p:spPr>
          <a:xfrm rot="3849935">
            <a:off x="7560565" y="6175419"/>
            <a:ext cx="147250" cy="4571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7026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782148" y="-143908"/>
            <a:ext cx="5066020" cy="784830"/>
          </a:xfrm>
          <a:prstGeom prst="rect">
            <a:avLst/>
          </a:prstGeom>
        </p:spPr>
        <p:txBody>
          <a:bodyPr wrap="square">
            <a:spAutoFit/>
          </a:bodyPr>
          <a:lstStyle/>
          <a:p>
            <a:endParaRPr lang="en-GB" sz="1500" dirty="0">
              <a:solidFill>
                <a:srgbClr val="4E6A84"/>
              </a:solidFill>
              <a:latin typeface="Quicksand" panose="020B0604020202020204" charset="0"/>
            </a:endParaRPr>
          </a:p>
          <a:p>
            <a:endParaRPr lang="en-GB" sz="1500" dirty="0" smtClean="0">
              <a:solidFill>
                <a:srgbClr val="4E6A84"/>
              </a:solidFill>
              <a:latin typeface="Quicksand" panose="020B0604020202020204" charset="0"/>
            </a:endParaRPr>
          </a:p>
          <a:p>
            <a:endParaRPr lang="en-GB" sz="1500" dirty="0" smtClean="0">
              <a:solidFill>
                <a:srgbClr val="4E6A84"/>
              </a:solidFill>
              <a:latin typeface="Quicksand" panose="020B0604020202020204" charset="0"/>
            </a:endParaRPr>
          </a:p>
        </p:txBody>
      </p:sp>
      <p:sp>
        <p:nvSpPr>
          <p:cNvPr id="19" name="Rectangle 18"/>
          <p:cNvSpPr/>
          <p:nvPr/>
        </p:nvSpPr>
        <p:spPr>
          <a:xfrm>
            <a:off x="1" y="6342434"/>
            <a:ext cx="12192000" cy="563210"/>
          </a:xfrm>
          <a:prstGeom prst="rect">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15">
            <a:extLst>
              <a:ext uri="{FF2B5EF4-FFF2-40B4-BE49-F238E27FC236}">
                <a16:creationId xmlns:a16="http://schemas.microsoft.com/office/drawing/2014/main" id="{70DECD5C-B59C-E04A-892E-A8B040A2C944}"/>
              </a:ext>
            </a:extLst>
          </p:cNvPr>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flipH="1">
            <a:off x="654076" y="303414"/>
            <a:ext cx="5509044" cy="7580239"/>
          </a:xfrm>
          <a:prstGeom prst="rect">
            <a:avLst/>
          </a:prstGeom>
        </p:spPr>
      </p:pic>
      <p:sp>
        <p:nvSpPr>
          <p:cNvPr id="9" name="TextBox 8">
            <a:extLst>
              <a:ext uri="{FF2B5EF4-FFF2-40B4-BE49-F238E27FC236}">
                <a16:creationId xmlns:a16="http://schemas.microsoft.com/office/drawing/2014/main" id="{F9FF5F7C-CCAB-E64F-BBBE-C66A0B918794}"/>
              </a:ext>
            </a:extLst>
          </p:cNvPr>
          <p:cNvSpPr txBox="1"/>
          <p:nvPr/>
        </p:nvSpPr>
        <p:spPr>
          <a:xfrm>
            <a:off x="1236365" y="1536964"/>
            <a:ext cx="4344466" cy="4647426"/>
          </a:xfrm>
          <a:prstGeom prst="rect">
            <a:avLst/>
          </a:prstGeom>
          <a:noFill/>
        </p:spPr>
        <p:txBody>
          <a:bodyPr wrap="square" rtlCol="0">
            <a:spAutoFit/>
          </a:bodyPr>
          <a:lstStyle/>
          <a:p>
            <a:r>
              <a:rPr lang="en-GB" sz="3200" dirty="0" smtClean="0">
                <a:solidFill>
                  <a:srgbClr val="FFD966"/>
                </a:solidFill>
                <a:latin typeface="Fredoka One" panose="020B0604020202020204" charset="0"/>
              </a:rPr>
              <a:t>Extension Activity:</a:t>
            </a:r>
            <a:endParaRPr lang="en-GB" sz="3200" dirty="0">
              <a:solidFill>
                <a:srgbClr val="FFD966"/>
              </a:solidFill>
              <a:latin typeface="Fredoka One" panose="020B0604020202020204" charset="0"/>
            </a:endParaRPr>
          </a:p>
          <a:p>
            <a:r>
              <a:rPr lang="en-GB" sz="3200" dirty="0" smtClean="0">
                <a:solidFill>
                  <a:srgbClr val="FFFFFF"/>
                </a:solidFill>
                <a:latin typeface="Fredoka One" panose="02000000000000000000" pitchFamily="2" charset="77"/>
              </a:rPr>
              <a:t>Landscapes </a:t>
            </a:r>
            <a:r>
              <a:rPr lang="en-GB" sz="3200" dirty="0">
                <a:solidFill>
                  <a:srgbClr val="FFFFFF"/>
                </a:solidFill>
                <a:latin typeface="Fredoka One" panose="02000000000000000000" pitchFamily="2" charset="77"/>
              </a:rPr>
              <a:t>U</a:t>
            </a:r>
            <a:r>
              <a:rPr lang="en-GB" sz="3200" dirty="0" smtClean="0">
                <a:solidFill>
                  <a:srgbClr val="FFFFFF"/>
                </a:solidFill>
                <a:latin typeface="Fredoka One" panose="02000000000000000000" pitchFamily="2" charset="77"/>
              </a:rPr>
              <a:t>nder Pressure</a:t>
            </a:r>
            <a:endParaRPr lang="en-GB" sz="1600" b="1" dirty="0" smtClean="0">
              <a:solidFill>
                <a:srgbClr val="FFFFFF"/>
              </a:solidFill>
              <a:latin typeface="Quicksand" panose="020B0604020202020204" charset="0"/>
            </a:endParaRPr>
          </a:p>
          <a:p>
            <a:endParaRPr lang="en-GB" sz="2000" b="1" dirty="0" smtClean="0">
              <a:solidFill>
                <a:srgbClr val="FFFCF3"/>
              </a:solidFill>
              <a:latin typeface="Quicksand" panose="020B0604020202020204" charset="0"/>
            </a:endParaRPr>
          </a:p>
          <a:p>
            <a:r>
              <a:rPr lang="en-GB" b="1" dirty="0" smtClean="0">
                <a:solidFill>
                  <a:srgbClr val="FFFCF3"/>
                </a:solidFill>
                <a:latin typeface="Quicksand" panose="020B0604020202020204" charset="0"/>
              </a:rPr>
              <a:t>All </a:t>
            </a:r>
            <a:r>
              <a:rPr lang="en-GB" b="1" dirty="0">
                <a:solidFill>
                  <a:srgbClr val="FFFCF3"/>
                </a:solidFill>
                <a:latin typeface="Quicksand" panose="020B0604020202020204" charset="0"/>
              </a:rPr>
              <a:t>these scenarios are some of the problems that </a:t>
            </a:r>
            <a:r>
              <a:rPr lang="en-GB" b="1" dirty="0" smtClean="0">
                <a:solidFill>
                  <a:srgbClr val="FFFCF3"/>
                </a:solidFill>
                <a:latin typeface="Quicksand" panose="020B0604020202020204" charset="0"/>
              </a:rPr>
              <a:t>countryside rangers and farmers </a:t>
            </a:r>
            <a:r>
              <a:rPr lang="en-GB" b="1" dirty="0">
                <a:solidFill>
                  <a:srgbClr val="FFFCF3"/>
                </a:solidFill>
                <a:latin typeface="Quicksand" panose="020B0604020202020204" charset="0"/>
              </a:rPr>
              <a:t>have to </a:t>
            </a:r>
            <a:r>
              <a:rPr lang="en-GB" b="1" dirty="0" smtClean="0">
                <a:solidFill>
                  <a:srgbClr val="FFFCF3"/>
                </a:solidFill>
                <a:latin typeface="Quicksand" panose="020B0604020202020204" charset="0"/>
              </a:rPr>
              <a:t>face at </a:t>
            </a:r>
            <a:r>
              <a:rPr lang="en-GB" b="1" dirty="0">
                <a:solidFill>
                  <a:srgbClr val="FFFCF3"/>
                </a:solidFill>
                <a:latin typeface="Quicksand" panose="020B0604020202020204" charset="0"/>
              </a:rPr>
              <a:t>different times throughout the year. </a:t>
            </a:r>
            <a:r>
              <a:rPr lang="en-GB" b="1" dirty="0" smtClean="0">
                <a:solidFill>
                  <a:srgbClr val="FFFCF3"/>
                </a:solidFill>
                <a:latin typeface="Quicksand" panose="020B0604020202020204" charset="0"/>
              </a:rPr>
              <a:t>How </a:t>
            </a:r>
            <a:r>
              <a:rPr lang="en-GB" b="1" dirty="0">
                <a:solidFill>
                  <a:srgbClr val="FFFCF3"/>
                </a:solidFill>
                <a:latin typeface="Quicksand" panose="020B0604020202020204" charset="0"/>
              </a:rPr>
              <a:t>could we reduce these problems or what could we do instead? </a:t>
            </a:r>
            <a:endParaRPr lang="en-GB" b="1" dirty="0" smtClean="0">
              <a:solidFill>
                <a:srgbClr val="FFFCF3"/>
              </a:solidFill>
              <a:latin typeface="Quicksand" panose="020B0604020202020204" charset="0"/>
            </a:endParaRPr>
          </a:p>
          <a:p>
            <a:pPr marL="342900" indent="-342900">
              <a:buFont typeface="Arial" panose="020B0604020202020204" pitchFamily="34" charset="0"/>
              <a:buChar char="•"/>
            </a:pPr>
            <a:endParaRPr lang="en-GB" dirty="0">
              <a:solidFill>
                <a:srgbClr val="FFFCF3"/>
              </a:solidFill>
              <a:latin typeface="Quicksand" panose="020B0604020202020204" charset="0"/>
            </a:endParaRPr>
          </a:p>
          <a:p>
            <a:pPr marL="342900" indent="-342900">
              <a:buFont typeface="Arial" panose="020B0604020202020204" pitchFamily="34" charset="0"/>
              <a:buChar char="•"/>
            </a:pPr>
            <a:r>
              <a:rPr lang="en-GB" dirty="0" smtClean="0">
                <a:solidFill>
                  <a:srgbClr val="FFFCF3"/>
                </a:solidFill>
                <a:latin typeface="Quicksand" panose="020B0604020202020204" charset="0"/>
              </a:rPr>
              <a:t>In </a:t>
            </a:r>
            <a:r>
              <a:rPr lang="en-GB" dirty="0">
                <a:solidFill>
                  <a:srgbClr val="FFFCF3"/>
                </a:solidFill>
                <a:latin typeface="Quicksand" panose="020B0604020202020204" charset="0"/>
              </a:rPr>
              <a:t>groups make a mind map to help you plan some solutions. Share your ideas with the rest of the class. </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8935021" y="0"/>
            <a:ext cx="4255008" cy="915286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13499" y="527376"/>
            <a:ext cx="4438613" cy="4004176"/>
          </a:xfrm>
          <a:prstGeom prst="rect">
            <a:avLst/>
          </a:prstGeom>
        </p:spPr>
      </p:pic>
      <p:sp>
        <p:nvSpPr>
          <p:cNvPr id="13" name="Rectangle 12"/>
          <p:cNvSpPr/>
          <p:nvPr/>
        </p:nvSpPr>
        <p:spPr>
          <a:xfrm>
            <a:off x="6965475" y="1368736"/>
            <a:ext cx="2965925" cy="2369880"/>
          </a:xfrm>
          <a:prstGeom prst="rect">
            <a:avLst/>
          </a:prstGeom>
        </p:spPr>
        <p:txBody>
          <a:bodyPr wrap="square">
            <a:spAutoFit/>
          </a:bodyPr>
          <a:lstStyle/>
          <a:p>
            <a:pPr algn="ctr"/>
            <a:r>
              <a:rPr lang="en-GB" dirty="0">
                <a:solidFill>
                  <a:srgbClr val="4E6A84"/>
                </a:solidFill>
                <a:latin typeface="Quicksand" panose="020B0604020202020204" charset="0"/>
              </a:rPr>
              <a:t>To find out more about </a:t>
            </a:r>
            <a:r>
              <a:rPr lang="en-GB" dirty="0" smtClean="0">
                <a:solidFill>
                  <a:srgbClr val="4E6A84"/>
                </a:solidFill>
                <a:latin typeface="Quicksand" panose="020B0604020202020204" charset="0"/>
              </a:rPr>
              <a:t>     the people who work </a:t>
            </a:r>
            <a:r>
              <a:rPr lang="en-GB" dirty="0">
                <a:solidFill>
                  <a:srgbClr val="4E6A84"/>
                </a:solidFill>
                <a:latin typeface="Quicksand" panose="020B0604020202020204" charset="0"/>
              </a:rPr>
              <a:t>in the Dee Valley </a:t>
            </a:r>
            <a:r>
              <a:rPr lang="en-GB" dirty="0" smtClean="0">
                <a:solidFill>
                  <a:srgbClr val="4E6A84"/>
                </a:solidFill>
                <a:latin typeface="Quicksand" panose="020B0604020202020204" charset="0"/>
              </a:rPr>
              <a:t>in both </a:t>
            </a:r>
            <a:r>
              <a:rPr lang="en-GB" dirty="0">
                <a:solidFill>
                  <a:srgbClr val="4E6A84"/>
                </a:solidFill>
                <a:latin typeface="Quicksand" panose="020B0604020202020204" charset="0"/>
              </a:rPr>
              <a:t>the past and present day, </a:t>
            </a:r>
            <a:r>
              <a:rPr lang="en-GB" dirty="0" smtClean="0">
                <a:solidFill>
                  <a:srgbClr val="4E6A84"/>
                </a:solidFill>
                <a:latin typeface="Quicksand" panose="020B0604020202020204" charset="0"/>
              </a:rPr>
              <a:t>play </a:t>
            </a:r>
            <a:r>
              <a:rPr lang="en-GB" dirty="0">
                <a:solidFill>
                  <a:srgbClr val="4E6A84"/>
                </a:solidFill>
                <a:latin typeface="Quicksand" panose="020B0604020202020204" charset="0"/>
              </a:rPr>
              <a:t>the </a:t>
            </a:r>
            <a:r>
              <a:rPr lang="en-GB" sz="2000" dirty="0" smtClean="0">
                <a:solidFill>
                  <a:srgbClr val="4E6A84"/>
                </a:solidFill>
                <a:latin typeface="Fredoka One" panose="020B0604020202020204" charset="0"/>
              </a:rPr>
              <a:t>Top </a:t>
            </a:r>
            <a:r>
              <a:rPr lang="en-GB" sz="2000" dirty="0">
                <a:solidFill>
                  <a:srgbClr val="4E6A84"/>
                </a:solidFill>
                <a:latin typeface="Fredoka One" panose="020B0604020202020204" charset="0"/>
              </a:rPr>
              <a:t>Trumps </a:t>
            </a:r>
            <a:endParaRPr lang="en-GB" sz="2000" dirty="0" smtClean="0">
              <a:solidFill>
                <a:srgbClr val="4E6A84"/>
              </a:solidFill>
              <a:latin typeface="Fredoka One" panose="020B0604020202020204" charset="0"/>
            </a:endParaRPr>
          </a:p>
          <a:p>
            <a:pPr algn="ctr"/>
            <a:r>
              <a:rPr lang="en-GB" dirty="0" smtClean="0">
                <a:solidFill>
                  <a:srgbClr val="4E6A84"/>
                </a:solidFill>
                <a:latin typeface="Quicksand" panose="020B0604020202020204" charset="0"/>
              </a:rPr>
              <a:t>game </a:t>
            </a:r>
            <a:r>
              <a:rPr lang="en-GB" dirty="0">
                <a:solidFill>
                  <a:srgbClr val="4E6A84"/>
                </a:solidFill>
                <a:latin typeface="Quicksand" panose="020B0604020202020204" charset="0"/>
              </a:rPr>
              <a:t>and explore the </a:t>
            </a:r>
            <a:r>
              <a:rPr lang="en-GB" dirty="0" smtClean="0">
                <a:solidFill>
                  <a:srgbClr val="4E6A84"/>
                </a:solidFill>
                <a:latin typeface="Quicksand" panose="020B0604020202020204" charset="0"/>
              </a:rPr>
              <a:t>job roles in the Dee Valley people </a:t>
            </a:r>
            <a:r>
              <a:rPr lang="en-GB" sz="2000" dirty="0" smtClean="0">
                <a:solidFill>
                  <a:srgbClr val="4E6A84"/>
                </a:solidFill>
                <a:latin typeface="Fredoka One" panose="020B0604020202020204" charset="0"/>
              </a:rPr>
              <a:t>Fact files.</a:t>
            </a:r>
            <a:endParaRPr lang="en-GB" sz="1100" dirty="0">
              <a:solidFill>
                <a:srgbClr val="4E6A84"/>
              </a:solidFill>
              <a:latin typeface="Quicksand" panose="020B0604020202020204" charset="0"/>
            </a:endParaRPr>
          </a:p>
        </p:txBody>
      </p:sp>
    </p:spTree>
    <p:extLst>
      <p:ext uri="{BB962C8B-B14F-4D97-AF65-F5344CB8AC3E}">
        <p14:creationId xmlns:p14="http://schemas.microsoft.com/office/powerpoint/2010/main" val="293938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sp>
        <p:nvSpPr>
          <p:cNvPr id="10" name="TextBox 9">
            <a:extLst>
              <a:ext uri="{FF2B5EF4-FFF2-40B4-BE49-F238E27FC236}">
                <a16:creationId xmlns:a16="http://schemas.microsoft.com/office/drawing/2014/main" id="{7C798FDD-743E-9747-9584-F37AF27B92BB}"/>
              </a:ext>
            </a:extLst>
          </p:cNvPr>
          <p:cNvSpPr txBox="1"/>
          <p:nvPr/>
        </p:nvSpPr>
        <p:spPr>
          <a:xfrm>
            <a:off x="594523" y="1367982"/>
            <a:ext cx="5290211" cy="1354217"/>
          </a:xfrm>
          <a:prstGeom prst="rect">
            <a:avLst/>
          </a:prstGeom>
          <a:noFill/>
        </p:spPr>
        <p:txBody>
          <a:bodyPr wrap="square" rtlCol="0">
            <a:spAutoFit/>
          </a:bodyPr>
          <a:lstStyle/>
          <a:p>
            <a:r>
              <a:rPr lang="en-GB" sz="1600" b="1" dirty="0">
                <a:solidFill>
                  <a:srgbClr val="D78643"/>
                </a:solidFill>
                <a:latin typeface="Quicksand" panose="020B0604020202020204" charset="0"/>
              </a:rPr>
              <a:t>The </a:t>
            </a:r>
            <a:r>
              <a:rPr lang="en-GB" dirty="0">
                <a:solidFill>
                  <a:srgbClr val="D78643"/>
                </a:solidFill>
                <a:latin typeface="Fredoka One" panose="020B0604020202020204" charset="0"/>
              </a:rPr>
              <a:t>Clwydian Range and Dee Valley </a:t>
            </a:r>
            <a:r>
              <a:rPr lang="en-GB" sz="1600" b="1" dirty="0" smtClean="0">
                <a:solidFill>
                  <a:srgbClr val="D78643"/>
                </a:solidFill>
                <a:latin typeface="Quicksand" panose="020B0604020202020204" charset="0"/>
              </a:rPr>
              <a:t>covers 390 </a:t>
            </a:r>
            <a:r>
              <a:rPr lang="en-GB" sz="1600" b="1" dirty="0">
                <a:solidFill>
                  <a:srgbClr val="D78643"/>
                </a:solidFill>
                <a:latin typeface="Quicksand" panose="020B0604020202020204" charset="0"/>
              </a:rPr>
              <a:t>square </a:t>
            </a:r>
            <a:r>
              <a:rPr lang="en-GB" sz="1600" b="1" dirty="0" smtClean="0">
                <a:solidFill>
                  <a:srgbClr val="D78643"/>
                </a:solidFill>
                <a:latin typeface="Quicksand" panose="020B0604020202020204" charset="0"/>
              </a:rPr>
              <a:t>kilometres, from </a:t>
            </a:r>
            <a:r>
              <a:rPr lang="en-GB" sz="1600" b="1" dirty="0">
                <a:solidFill>
                  <a:srgbClr val="D78643"/>
                </a:solidFill>
                <a:latin typeface="Quicksand" panose="020B0604020202020204" charset="0"/>
              </a:rPr>
              <a:t>the coastal slopes of </a:t>
            </a:r>
            <a:r>
              <a:rPr lang="en-GB" sz="1600" b="1" dirty="0" err="1">
                <a:solidFill>
                  <a:srgbClr val="D78643"/>
                </a:solidFill>
                <a:latin typeface="Quicksand" panose="020B0604020202020204" charset="0"/>
              </a:rPr>
              <a:t>Prestatyn</a:t>
            </a:r>
            <a:r>
              <a:rPr lang="en-GB" sz="1600" b="1" dirty="0">
                <a:solidFill>
                  <a:srgbClr val="D78643"/>
                </a:solidFill>
                <a:latin typeface="Quicksand" panose="020B0604020202020204" charset="0"/>
              </a:rPr>
              <a:t> Hillside in the North to the remote Berwyn Mountains and the </a:t>
            </a:r>
            <a:r>
              <a:rPr lang="en-GB" sz="1600" b="1" dirty="0" err="1">
                <a:solidFill>
                  <a:srgbClr val="D78643"/>
                </a:solidFill>
                <a:latin typeface="Quicksand" panose="020B0604020202020204" charset="0"/>
              </a:rPr>
              <a:t>Pontcysyllte</a:t>
            </a:r>
            <a:r>
              <a:rPr lang="en-GB" sz="1600" b="1" dirty="0">
                <a:solidFill>
                  <a:srgbClr val="D78643"/>
                </a:solidFill>
                <a:latin typeface="Quicksand" panose="020B0604020202020204" charset="0"/>
              </a:rPr>
              <a:t> Aqueduct and Canal in the </a:t>
            </a:r>
            <a:r>
              <a:rPr lang="en-GB" sz="1600" b="1" dirty="0" smtClean="0">
                <a:solidFill>
                  <a:srgbClr val="D78643"/>
                </a:solidFill>
                <a:latin typeface="Quicksand" panose="020B0604020202020204" charset="0"/>
              </a:rPr>
              <a:t>South.</a:t>
            </a:r>
            <a:endParaRPr lang="en-GB" dirty="0" smtClean="0">
              <a:solidFill>
                <a:srgbClr val="FFFCF3"/>
              </a:solidFill>
              <a:latin typeface="Quicksand" panose="020B0604020202020204" charset="0"/>
            </a:endParaRP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707886"/>
          </a:xfrm>
          <a:prstGeom prst="rect">
            <a:avLst/>
          </a:prstGeom>
          <a:noFill/>
        </p:spPr>
        <p:txBody>
          <a:bodyPr wrap="square" rtlCol="0">
            <a:spAutoFit/>
          </a:bodyPr>
          <a:lstStyle/>
          <a:p>
            <a:r>
              <a:rPr lang="en-GB" sz="4000" b="1" dirty="0" smtClean="0">
                <a:solidFill>
                  <a:srgbClr val="4E6A84"/>
                </a:solidFill>
                <a:latin typeface="Fredoka One" panose="02000000000000000000" pitchFamily="2" charset="77"/>
              </a:rPr>
              <a:t>Our National Landscape</a:t>
            </a:r>
            <a:endParaRPr lang="en-US" sz="4000" dirty="0">
              <a:solidFill>
                <a:srgbClr val="4E6A84"/>
              </a:solidFill>
              <a:latin typeface="Fredoka One" panose="02000000000000000000" pitchFamily="2" charset="77"/>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942" y="1248772"/>
            <a:ext cx="4922291" cy="5166765"/>
          </a:xfrm>
          <a:prstGeom prst="roundRect">
            <a:avLst/>
          </a:prstGeom>
        </p:spPr>
      </p:pic>
      <p:sp>
        <p:nvSpPr>
          <p:cNvPr id="8" name="tab">
            <a:hlinkClick r:id="" action="ppaction://hlinkshowjump?jump=nextslide"/>
            <a:extLst>
              <a:ext uri="{FF2B5EF4-FFF2-40B4-BE49-F238E27FC236}">
                <a16:creationId xmlns:a16="http://schemas.microsoft.com/office/drawing/2014/main" id="{2E4C990B-B761-E345-8EA2-40FB0DD92C05}"/>
              </a:ext>
            </a:extLst>
          </p:cNvPr>
          <p:cNvSpPr/>
          <p:nvPr/>
        </p:nvSpPr>
        <p:spPr>
          <a:xfrm>
            <a:off x="9088087" y="509611"/>
            <a:ext cx="2646947" cy="1670224"/>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4E6A84"/>
                </a:solidFill>
                <a:latin typeface="Quicksand" panose="020B0604020202020204" charset="0"/>
              </a:rPr>
              <a:t>Are there any special </a:t>
            </a:r>
            <a:r>
              <a:rPr lang="en-GB" sz="1400" b="1" dirty="0" smtClean="0">
                <a:solidFill>
                  <a:srgbClr val="4E6A84"/>
                </a:solidFill>
                <a:latin typeface="Quicksand" panose="020B0604020202020204" charset="0"/>
              </a:rPr>
              <a:t>places on the map that </a:t>
            </a:r>
            <a:r>
              <a:rPr lang="en-GB" sz="1400" b="1" dirty="0">
                <a:solidFill>
                  <a:srgbClr val="4E6A84"/>
                </a:solidFill>
                <a:latin typeface="Quicksand" panose="020B0604020202020204" charset="0"/>
              </a:rPr>
              <a:t>you would like to visit or that </a:t>
            </a:r>
            <a:r>
              <a:rPr lang="en-GB" sz="1400" b="1" dirty="0" smtClean="0">
                <a:solidFill>
                  <a:srgbClr val="4E6A84"/>
                </a:solidFill>
                <a:latin typeface="Quicksand" panose="020B0604020202020204" charset="0"/>
              </a:rPr>
              <a:t>you would </a:t>
            </a:r>
            <a:r>
              <a:rPr lang="en-GB" sz="1400" b="1" dirty="0">
                <a:solidFill>
                  <a:srgbClr val="4E6A84"/>
                </a:solidFill>
                <a:latin typeface="Quicksand" panose="020B0604020202020204" charset="0"/>
              </a:rPr>
              <a:t>like to take a friend </a:t>
            </a:r>
            <a:r>
              <a:rPr lang="en-GB" sz="1400" b="1" dirty="0" smtClean="0">
                <a:solidFill>
                  <a:srgbClr val="4E6A84"/>
                </a:solidFill>
                <a:latin typeface="Quicksand" panose="020B0604020202020204" charset="0"/>
              </a:rPr>
              <a:t>to </a:t>
            </a:r>
            <a:r>
              <a:rPr lang="en-GB" sz="1400" b="1" dirty="0">
                <a:solidFill>
                  <a:srgbClr val="4E6A84"/>
                </a:solidFill>
                <a:latin typeface="Quicksand" panose="020B0604020202020204" charset="0"/>
              </a:rPr>
              <a:t>explore?</a:t>
            </a:r>
          </a:p>
        </p:txBody>
      </p:sp>
      <p:sp>
        <p:nvSpPr>
          <p:cNvPr id="9" name="tab">
            <a:hlinkClick r:id="" action="ppaction://hlinkshowjump?jump=nextslide"/>
            <a:extLst>
              <a:ext uri="{FF2B5EF4-FFF2-40B4-BE49-F238E27FC236}">
                <a16:creationId xmlns:a16="http://schemas.microsoft.com/office/drawing/2014/main" id="{FD231123-9720-9445-B69C-513B60F04189}"/>
              </a:ext>
            </a:extLst>
          </p:cNvPr>
          <p:cNvSpPr/>
          <p:nvPr/>
        </p:nvSpPr>
        <p:spPr>
          <a:xfrm>
            <a:off x="591407" y="2972909"/>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11" name="tab">
            <a:hlinkClick r:id="" action="ppaction://hlinkshowjump?jump=nextslide"/>
            <a:extLst>
              <a:ext uri="{FF2B5EF4-FFF2-40B4-BE49-F238E27FC236}">
                <a16:creationId xmlns:a16="http://schemas.microsoft.com/office/drawing/2014/main" id="{FD231123-9720-9445-B69C-513B60F04189}"/>
              </a:ext>
            </a:extLst>
          </p:cNvPr>
          <p:cNvSpPr/>
          <p:nvPr/>
        </p:nvSpPr>
        <p:spPr>
          <a:xfrm>
            <a:off x="591406" y="3764080"/>
            <a:ext cx="5193911" cy="2556865"/>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2" name="Rectangle 1"/>
          <p:cNvSpPr/>
          <p:nvPr/>
        </p:nvSpPr>
        <p:spPr>
          <a:xfrm>
            <a:off x="897843" y="3276289"/>
            <a:ext cx="4683569" cy="2816156"/>
          </a:xfrm>
          <a:prstGeom prst="rect">
            <a:avLst/>
          </a:prstGeom>
        </p:spPr>
        <p:txBody>
          <a:bodyPr wrap="square">
            <a:spAutoFit/>
          </a:bodyPr>
          <a:lstStyle/>
          <a:p>
            <a:pPr algn="ctr"/>
            <a:r>
              <a:rPr lang="en-GB" sz="1400" dirty="0" smtClean="0">
                <a:solidFill>
                  <a:srgbClr val="FFFCF3"/>
                </a:solidFill>
                <a:latin typeface="Quicksand" panose="020B0604020202020204" charset="0"/>
              </a:rPr>
              <a:t>The </a:t>
            </a:r>
            <a:r>
              <a:rPr lang="en-GB" sz="1600" dirty="0">
                <a:solidFill>
                  <a:srgbClr val="FFFCF3"/>
                </a:solidFill>
                <a:latin typeface="Fredoka One" panose="020B0604020202020204" charset="0"/>
              </a:rPr>
              <a:t>Clwydian Range </a:t>
            </a:r>
            <a:r>
              <a:rPr lang="en-GB" sz="1400" dirty="0">
                <a:solidFill>
                  <a:srgbClr val="FFFCF3"/>
                </a:solidFill>
                <a:latin typeface="Quicksand" panose="020B0604020202020204" charset="0"/>
              </a:rPr>
              <a:t>is a remarkable chain of </a:t>
            </a:r>
          </a:p>
          <a:p>
            <a:pPr algn="ctr"/>
            <a:r>
              <a:rPr lang="en-GB" sz="1400" dirty="0">
                <a:solidFill>
                  <a:srgbClr val="FFFCF3"/>
                </a:solidFill>
                <a:latin typeface="Quicksand" panose="020B0604020202020204" charset="0"/>
              </a:rPr>
              <a:t>heather-clad peaks crowned with Iron Age hillforts. The rolling </a:t>
            </a:r>
            <a:r>
              <a:rPr lang="en-GB" sz="1400" dirty="0" err="1">
                <a:solidFill>
                  <a:srgbClr val="FFFCF3"/>
                </a:solidFill>
                <a:latin typeface="Quicksand" panose="020B0604020202020204" charset="0"/>
              </a:rPr>
              <a:t>Llandegla</a:t>
            </a:r>
            <a:r>
              <a:rPr lang="en-GB" sz="1400" dirty="0">
                <a:solidFill>
                  <a:srgbClr val="FFFCF3"/>
                </a:solidFill>
                <a:latin typeface="Quicksand" panose="020B0604020202020204" charset="0"/>
              </a:rPr>
              <a:t> moors give way to the vast </a:t>
            </a:r>
            <a:r>
              <a:rPr lang="en-GB" sz="1400" dirty="0" err="1">
                <a:solidFill>
                  <a:srgbClr val="FFFCF3"/>
                </a:solidFill>
                <a:latin typeface="Quicksand" panose="020B0604020202020204" charset="0"/>
              </a:rPr>
              <a:t>Ruabon</a:t>
            </a:r>
            <a:r>
              <a:rPr lang="en-GB" sz="1400" dirty="0">
                <a:solidFill>
                  <a:srgbClr val="FFFCF3"/>
                </a:solidFill>
                <a:latin typeface="Quicksand" panose="020B0604020202020204" charset="0"/>
              </a:rPr>
              <a:t> Mountain and the spectacular limestone of the </a:t>
            </a:r>
            <a:r>
              <a:rPr lang="en-GB" sz="1400" dirty="0" err="1">
                <a:solidFill>
                  <a:srgbClr val="FFFCF3"/>
                </a:solidFill>
                <a:latin typeface="Quicksand" panose="020B0604020202020204" charset="0"/>
              </a:rPr>
              <a:t>Eglwyseg</a:t>
            </a:r>
            <a:r>
              <a:rPr lang="en-GB" sz="1400" dirty="0">
                <a:solidFill>
                  <a:srgbClr val="FFFCF3"/>
                </a:solidFill>
                <a:latin typeface="Quicksand" panose="020B0604020202020204" charset="0"/>
              </a:rPr>
              <a:t> cliffs. </a:t>
            </a:r>
          </a:p>
          <a:p>
            <a:pPr algn="ctr"/>
            <a:endParaRPr lang="en-GB" sz="1400" dirty="0">
              <a:solidFill>
                <a:srgbClr val="FFFCF3"/>
              </a:solidFill>
              <a:latin typeface="Quicksand" panose="020B0604020202020204" charset="0"/>
            </a:endParaRPr>
          </a:p>
          <a:p>
            <a:pPr algn="ctr"/>
            <a:r>
              <a:rPr lang="en-GB" sz="1400" dirty="0">
                <a:solidFill>
                  <a:srgbClr val="FFFCF3"/>
                </a:solidFill>
                <a:latin typeface="Quicksand" panose="020B0604020202020204" charset="0"/>
              </a:rPr>
              <a:t>The </a:t>
            </a:r>
            <a:r>
              <a:rPr lang="en-GB" sz="1600" dirty="0">
                <a:solidFill>
                  <a:srgbClr val="FFFCF3"/>
                </a:solidFill>
                <a:latin typeface="Fredoka One" panose="020B0604020202020204" charset="0"/>
              </a:rPr>
              <a:t>Dee Valley</a:t>
            </a:r>
            <a:r>
              <a:rPr lang="en-GB" sz="1400" dirty="0">
                <a:solidFill>
                  <a:srgbClr val="FFFCF3"/>
                </a:solidFill>
                <a:latin typeface="Fredoka One" panose="020B0604020202020204" charset="0"/>
              </a:rPr>
              <a:t> </a:t>
            </a:r>
            <a:r>
              <a:rPr lang="en-GB" sz="1400" dirty="0">
                <a:solidFill>
                  <a:srgbClr val="FFFCF3"/>
                </a:solidFill>
                <a:latin typeface="Quicksand" panose="020B0604020202020204" charset="0"/>
              </a:rPr>
              <a:t>is rich in heritage, with the picturesque remains of Castell Dinas Bran, </a:t>
            </a:r>
            <a:r>
              <a:rPr lang="en-GB" sz="1400" dirty="0" err="1">
                <a:solidFill>
                  <a:srgbClr val="FFFCF3"/>
                </a:solidFill>
                <a:latin typeface="Quicksand" panose="020B0604020202020204" charset="0"/>
              </a:rPr>
              <a:t>Eliseg’s</a:t>
            </a:r>
            <a:r>
              <a:rPr lang="en-GB" sz="1400" dirty="0">
                <a:solidFill>
                  <a:srgbClr val="FFFCF3"/>
                </a:solidFill>
                <a:latin typeface="Quicksand" panose="020B0604020202020204" charset="0"/>
              </a:rPr>
              <a:t> Pillar and Valle </a:t>
            </a:r>
            <a:r>
              <a:rPr lang="en-GB" sz="1400" dirty="0" err="1">
                <a:solidFill>
                  <a:srgbClr val="FFFCF3"/>
                </a:solidFill>
                <a:latin typeface="Quicksand" panose="020B0604020202020204" charset="0"/>
              </a:rPr>
              <a:t>Crucis</a:t>
            </a:r>
            <a:r>
              <a:rPr lang="en-GB" sz="1400" dirty="0">
                <a:solidFill>
                  <a:srgbClr val="FFFCF3"/>
                </a:solidFill>
                <a:latin typeface="Quicksand" panose="020B0604020202020204" charset="0"/>
              </a:rPr>
              <a:t> Abbey and the mighty Chirk Castle. The </a:t>
            </a:r>
            <a:r>
              <a:rPr lang="en-GB" sz="1400" dirty="0" err="1">
                <a:solidFill>
                  <a:srgbClr val="FFFCF3"/>
                </a:solidFill>
                <a:latin typeface="Quicksand" panose="020B0604020202020204" charset="0"/>
              </a:rPr>
              <a:t>Pontcysyllte</a:t>
            </a:r>
            <a:r>
              <a:rPr lang="en-GB" sz="1400" dirty="0">
                <a:solidFill>
                  <a:srgbClr val="FFFCF3"/>
                </a:solidFill>
                <a:latin typeface="Quicksand" panose="020B0604020202020204" charset="0"/>
              </a:rPr>
              <a:t> Aqueduct and Canal, designated a World Heritage Site, is a monument to the National Landscape’s industrial past.</a:t>
            </a:r>
          </a:p>
        </p:txBody>
      </p:sp>
    </p:spTree>
    <p:extLst>
      <p:ext uri="{BB962C8B-B14F-4D97-AF65-F5344CB8AC3E}">
        <p14:creationId xmlns:p14="http://schemas.microsoft.com/office/powerpoint/2010/main" val="3506187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sp>
        <p:nvSpPr>
          <p:cNvPr id="10" name="TextBox 9">
            <a:extLst>
              <a:ext uri="{FF2B5EF4-FFF2-40B4-BE49-F238E27FC236}">
                <a16:creationId xmlns:a16="http://schemas.microsoft.com/office/drawing/2014/main" id="{7C798FDD-743E-9747-9584-F37AF27B92BB}"/>
              </a:ext>
            </a:extLst>
          </p:cNvPr>
          <p:cNvSpPr txBox="1"/>
          <p:nvPr/>
        </p:nvSpPr>
        <p:spPr>
          <a:xfrm>
            <a:off x="591406" y="1283634"/>
            <a:ext cx="5861143" cy="954107"/>
          </a:xfrm>
          <a:prstGeom prst="rect">
            <a:avLst/>
          </a:prstGeom>
          <a:noFill/>
        </p:spPr>
        <p:txBody>
          <a:bodyPr wrap="square" rtlCol="0">
            <a:spAutoFit/>
          </a:bodyPr>
          <a:lstStyle/>
          <a:p>
            <a:r>
              <a:rPr lang="en-GB" b="1" dirty="0" smtClean="0">
                <a:solidFill>
                  <a:srgbClr val="4E6A84"/>
                </a:solidFill>
                <a:latin typeface="Quicksand" panose="020B0604020202020204" charset="0"/>
              </a:rPr>
              <a:t>The landscapes of </a:t>
            </a:r>
            <a:r>
              <a:rPr lang="en-GB" b="1" dirty="0">
                <a:solidFill>
                  <a:srgbClr val="4E6A84"/>
                </a:solidFill>
                <a:latin typeface="Quicksand" panose="020B0604020202020204" charset="0"/>
              </a:rPr>
              <a:t>the Clwydian Range and Dee Valley </a:t>
            </a:r>
            <a:r>
              <a:rPr lang="en-GB" b="1" dirty="0" smtClean="0">
                <a:solidFill>
                  <a:srgbClr val="4E6A84"/>
                </a:solidFill>
                <a:latin typeface="Quicksand" panose="020B0604020202020204" charset="0"/>
              </a:rPr>
              <a:t>are </a:t>
            </a:r>
            <a:r>
              <a:rPr lang="en-GB" sz="2000" dirty="0" smtClean="0">
                <a:solidFill>
                  <a:srgbClr val="D78643"/>
                </a:solidFill>
                <a:latin typeface="Fredoka One" panose="020B0604020202020204" charset="0"/>
              </a:rPr>
              <a:t>unique in character </a:t>
            </a:r>
            <a:r>
              <a:rPr lang="en-GB" b="1" dirty="0" smtClean="0">
                <a:solidFill>
                  <a:srgbClr val="4E6A84"/>
                </a:solidFill>
                <a:latin typeface="Quicksand" panose="020B0604020202020204" charset="0"/>
              </a:rPr>
              <a:t>and different from other areas.</a:t>
            </a:r>
          </a:p>
        </p:txBody>
      </p:sp>
      <p:sp>
        <p:nvSpPr>
          <p:cNvPr id="17" name="TextBox 16">
            <a:extLst>
              <a:ext uri="{FF2B5EF4-FFF2-40B4-BE49-F238E27FC236}">
                <a16:creationId xmlns:a16="http://schemas.microsoft.com/office/drawing/2014/main" id="{492BC6E6-7C55-0C44-BDF0-6D3071040520}"/>
              </a:ext>
            </a:extLst>
          </p:cNvPr>
          <p:cNvSpPr txBox="1"/>
          <p:nvPr/>
        </p:nvSpPr>
        <p:spPr>
          <a:xfrm>
            <a:off x="591406" y="342320"/>
            <a:ext cx="11143629" cy="707886"/>
          </a:xfrm>
          <a:prstGeom prst="rect">
            <a:avLst/>
          </a:prstGeom>
          <a:noFill/>
        </p:spPr>
        <p:txBody>
          <a:bodyPr wrap="square" rtlCol="0">
            <a:spAutoFit/>
          </a:bodyPr>
          <a:lstStyle/>
          <a:p>
            <a:r>
              <a:rPr lang="en-GB" sz="4000" b="1" dirty="0" smtClean="0">
                <a:solidFill>
                  <a:srgbClr val="4E6A84"/>
                </a:solidFill>
                <a:latin typeface="Fredoka One" panose="02000000000000000000" pitchFamily="2" charset="77"/>
              </a:rPr>
              <a:t>Special qualities </a:t>
            </a:r>
            <a:endParaRPr lang="en-US" sz="4000" dirty="0">
              <a:solidFill>
                <a:srgbClr val="D78643"/>
              </a:solidFill>
              <a:latin typeface="Fredoka One" panose="02000000000000000000" pitchFamily="2" charset="77"/>
            </a:endParaRPr>
          </a:p>
        </p:txBody>
      </p:sp>
      <p:sp>
        <p:nvSpPr>
          <p:cNvPr id="14" name="tab">
            <a:hlinkClick r:id="" action="ppaction://hlinkshowjump?jump=nextslide"/>
            <a:extLst>
              <a:ext uri="{FF2B5EF4-FFF2-40B4-BE49-F238E27FC236}">
                <a16:creationId xmlns:a16="http://schemas.microsoft.com/office/drawing/2014/main" id="{FD231123-9720-9445-B69C-513B60F04189}"/>
              </a:ext>
            </a:extLst>
          </p:cNvPr>
          <p:cNvSpPr/>
          <p:nvPr/>
        </p:nvSpPr>
        <p:spPr>
          <a:xfrm>
            <a:off x="591407" y="2438166"/>
            <a:ext cx="5861142" cy="3991509"/>
          </a:xfrm>
          <a:prstGeom prst="roundRect">
            <a:avLst>
              <a:gd name="adj" fmla="val 33750"/>
            </a:avLst>
          </a:prstGeom>
          <a:solidFill>
            <a:srgbClr val="4E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FFFF"/>
              </a:solidFill>
              <a:latin typeface="Fredoka One" panose="020B0604020202020204" charset="0"/>
            </a:endParaRPr>
          </a:p>
        </p:txBody>
      </p:sp>
      <p:sp>
        <p:nvSpPr>
          <p:cNvPr id="6" name="Rectangle 5"/>
          <p:cNvSpPr/>
          <p:nvPr/>
        </p:nvSpPr>
        <p:spPr>
          <a:xfrm>
            <a:off x="1047543" y="3110816"/>
            <a:ext cx="4948867" cy="3077766"/>
          </a:xfrm>
          <a:prstGeom prst="rect">
            <a:avLst/>
          </a:prstGeom>
        </p:spPr>
        <p:txBody>
          <a:bodyPr wrap="square">
            <a:spAutoFit/>
          </a:bodyPr>
          <a:lstStyle/>
          <a:p>
            <a:pPr algn="ctr"/>
            <a:r>
              <a:rPr lang="en-GB" sz="1600" dirty="0" smtClean="0">
                <a:solidFill>
                  <a:srgbClr val="FFFFFF"/>
                </a:solidFill>
                <a:latin typeface="Quicksand" panose="020B0604020202020204" charset="0"/>
              </a:rPr>
              <a:t>Perhaps it’s </a:t>
            </a:r>
            <a:r>
              <a:rPr lang="en-GB" sz="1600" dirty="0">
                <a:solidFill>
                  <a:srgbClr val="FFFFFF"/>
                </a:solidFill>
                <a:latin typeface="Quicksand" panose="020B0604020202020204" charset="0"/>
              </a:rPr>
              <a:t>the tranquillity of the remote and untouched wilderness, or the astounding views that can be seen from the many summits. Maybe it’s the ancient history, the remains of which can be glimpsed in the archaeology, ruins and </a:t>
            </a:r>
            <a:r>
              <a:rPr lang="en-GB" sz="1600" dirty="0" smtClean="0">
                <a:solidFill>
                  <a:srgbClr val="FFFFFF"/>
                </a:solidFill>
                <a:latin typeface="Quicksand" panose="020B0604020202020204" charset="0"/>
              </a:rPr>
              <a:t>architecture. </a:t>
            </a:r>
            <a:r>
              <a:rPr lang="en-GB" sz="1600" dirty="0">
                <a:solidFill>
                  <a:srgbClr val="FFFFFF"/>
                </a:solidFill>
                <a:latin typeface="Quicksand" panose="020B0604020202020204" charset="0"/>
              </a:rPr>
              <a:t>Or is it the wealth of wildlife that you can find in natural habitats that draws </a:t>
            </a:r>
            <a:r>
              <a:rPr lang="en-GB" sz="1600" dirty="0" smtClean="0">
                <a:solidFill>
                  <a:srgbClr val="FFFFFF"/>
                </a:solidFill>
                <a:latin typeface="Quicksand" panose="020B0604020202020204" charset="0"/>
              </a:rPr>
              <a:t>you to visit?</a:t>
            </a:r>
          </a:p>
          <a:p>
            <a:pPr algn="ctr"/>
            <a:endParaRPr lang="en-GB" dirty="0">
              <a:solidFill>
                <a:srgbClr val="FFFFFF"/>
              </a:solidFill>
              <a:latin typeface="Quicksand" panose="020B0604020202020204" charset="0"/>
            </a:endParaRPr>
          </a:p>
          <a:p>
            <a:pPr algn="ctr"/>
            <a:r>
              <a:rPr lang="en-GB" sz="1600" dirty="0" smtClean="0">
                <a:solidFill>
                  <a:srgbClr val="FFFFFF"/>
                </a:solidFill>
                <a:latin typeface="Fredoka One" panose="020B0604020202020204" charset="0"/>
              </a:rPr>
              <a:t>Take a moment to reflect on why you love </a:t>
            </a:r>
          </a:p>
          <a:p>
            <a:pPr algn="ctr"/>
            <a:r>
              <a:rPr lang="en-GB" sz="1600" dirty="0" smtClean="0">
                <a:solidFill>
                  <a:srgbClr val="FFFFFF"/>
                </a:solidFill>
                <a:latin typeface="Fredoka One" panose="020B0604020202020204" charset="0"/>
              </a:rPr>
              <a:t>the landscape in this area, then have a look through the following images, do you recognise some of the places? </a:t>
            </a:r>
            <a:endParaRPr lang="en-GB" sz="1600" dirty="0">
              <a:solidFill>
                <a:srgbClr val="FFFFFF"/>
              </a:solidFill>
              <a:latin typeface="Fredoka One" panose="020B060402020202020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7217" t="327" r="22585" b="-584"/>
          <a:stretch/>
        </p:blipFill>
        <p:spPr>
          <a:xfrm>
            <a:off x="6901312" y="462014"/>
            <a:ext cx="4667679" cy="5901008"/>
          </a:xfrm>
          <a:prstGeom prst="roundRect">
            <a:avLst/>
          </a:prstGeom>
        </p:spPr>
      </p:pic>
      <p:grpSp>
        <p:nvGrpSpPr>
          <p:cNvPr id="2" name="Group 1"/>
          <p:cNvGrpSpPr/>
          <p:nvPr/>
        </p:nvGrpSpPr>
        <p:grpSpPr>
          <a:xfrm>
            <a:off x="736571" y="2330501"/>
            <a:ext cx="4242184" cy="550402"/>
            <a:chOff x="439049" y="2244734"/>
            <a:chExt cx="4535184" cy="644607"/>
          </a:xfrm>
        </p:grpSpPr>
        <p:sp>
          <p:nvSpPr>
            <p:cNvPr id="12" name="tab">
              <a:hlinkClick r:id="" action="ppaction://hlinkshowjump?jump=nextslide"/>
              <a:hlinkHover r:id="" action="ppaction://noaction" highlightClick="1"/>
              <a:extLst>
                <a:ext uri="{FF2B5EF4-FFF2-40B4-BE49-F238E27FC236}">
                  <a16:creationId xmlns:a16="http://schemas.microsoft.com/office/drawing/2014/main" id="{5892CCC1-E28C-1046-A60C-74891DCE1820}"/>
                </a:ext>
              </a:extLst>
            </p:cNvPr>
            <p:cNvSpPr/>
            <p:nvPr/>
          </p:nvSpPr>
          <p:spPr>
            <a:xfrm rot="10623013">
              <a:off x="439049" y="2244734"/>
              <a:ext cx="4377018" cy="644607"/>
            </a:xfrm>
            <a:prstGeom prst="roundRect">
              <a:avLst>
                <a:gd name="adj" fmla="val 33750"/>
              </a:avLst>
            </a:prstGeom>
            <a:solidFill>
              <a:srgbClr val="9FB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AB8DE"/>
                </a:solidFill>
              </a:endParaRPr>
            </a:p>
          </p:txBody>
        </p:sp>
        <p:sp>
          <p:nvSpPr>
            <p:cNvPr id="7" name="TextBox 6">
              <a:extLst>
                <a:ext uri="{FF2B5EF4-FFF2-40B4-BE49-F238E27FC236}">
                  <a16:creationId xmlns:a16="http://schemas.microsoft.com/office/drawing/2014/main" id="{492BC6E6-7C55-0C44-BDF0-6D3071040520}"/>
                </a:ext>
              </a:extLst>
            </p:cNvPr>
            <p:cNvSpPr txBox="1"/>
            <p:nvPr/>
          </p:nvSpPr>
          <p:spPr>
            <a:xfrm rot="21434848">
              <a:off x="695232" y="2323001"/>
              <a:ext cx="4279001" cy="446276"/>
            </a:xfrm>
            <a:prstGeom prst="rect">
              <a:avLst/>
            </a:prstGeom>
            <a:noFill/>
          </p:spPr>
          <p:txBody>
            <a:bodyPr wrap="square" rtlCol="0">
              <a:spAutoFit/>
            </a:bodyPr>
            <a:lstStyle/>
            <a:p>
              <a:r>
                <a:rPr lang="en-GB" sz="2300" b="1" dirty="0" smtClean="0">
                  <a:solidFill>
                    <a:srgbClr val="FFFFFF"/>
                  </a:solidFill>
                  <a:latin typeface="Fredoka One" panose="02000000000000000000" pitchFamily="2" charset="77"/>
                </a:rPr>
                <a:t>Why is it special to you?</a:t>
              </a:r>
              <a:endParaRPr lang="en-US" sz="2300" dirty="0">
                <a:solidFill>
                  <a:srgbClr val="FFFFFF"/>
                </a:solidFill>
                <a:latin typeface="Fredoka One" panose="02000000000000000000" pitchFamily="2" charset="77"/>
              </a:endParaRPr>
            </a:p>
          </p:txBody>
        </p:sp>
      </p:gr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4783" b="90000" l="10000" r="90000">
                        <a14:backgroundMark x1="68058" y1="49900" x2="67626" y2="50234"/>
                        <a14:backgroundMark x1="70791" y1="51104" x2="70935" y2="50736"/>
                        <a14:backgroundMark x1="75540" y1="53612" x2="75540" y2="53478"/>
                        <a14:backgroundMark x1="30791" y1="48963" x2="31007" y2="48629"/>
                        <a14:backgroundMark x1="50072" y1="8763" x2="50935" y2="8763"/>
                        <a14:backgroundMark x1="58921" y1="9465" x2="58921" y2="9264"/>
                        <a14:backgroundMark x1="42806" y1="9431" x2="42734" y2="9398"/>
                      </a14:backgroundRemoval>
                    </a14:imgEffect>
                  </a14:imgLayer>
                </a14:imgProps>
              </a:ext>
              <a:ext uri="{28A0092B-C50C-407E-A947-70E740481C1C}">
                <a14:useLocalDpi xmlns:a14="http://schemas.microsoft.com/office/drawing/2010/main" val="0"/>
              </a:ext>
            </a:extLst>
          </a:blip>
          <a:stretch>
            <a:fillRect/>
          </a:stretch>
        </p:blipFill>
        <p:spPr>
          <a:xfrm>
            <a:off x="9322275" y="2723016"/>
            <a:ext cx="4255008" cy="9152860"/>
          </a:xfrm>
          <a:prstGeom prst="rect">
            <a:avLst/>
          </a:prstGeom>
        </p:spPr>
      </p:pic>
    </p:spTree>
    <p:extLst>
      <p:ext uri="{BB962C8B-B14F-4D97-AF65-F5344CB8AC3E}">
        <p14:creationId xmlns:p14="http://schemas.microsoft.com/office/powerpoint/2010/main" val="36929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6667" r="16667"/>
          <a:stretch/>
        </p:blipFill>
        <p:spPr>
          <a:xfrm>
            <a:off x="6235700" y="652959"/>
            <a:ext cx="5498637" cy="5498637"/>
          </a:xfrm>
          <a:prstGeom prst="round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2500" r="12500"/>
          <a:stretch/>
        </p:blipFill>
        <p:spPr>
          <a:xfrm>
            <a:off x="553753" y="654892"/>
            <a:ext cx="5458394" cy="5458394"/>
          </a:xfrm>
          <a:prstGeom prst="roundRect">
            <a:avLst/>
          </a:prstGeom>
        </p:spPr>
      </p:pic>
    </p:spTree>
    <p:extLst>
      <p:ext uri="{BB962C8B-B14F-4D97-AF65-F5344CB8AC3E}">
        <p14:creationId xmlns:p14="http://schemas.microsoft.com/office/powerpoint/2010/main" val="3646130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6219501" y="636345"/>
            <a:ext cx="5514836" cy="5514836"/>
          </a:xfrm>
          <a:prstGeom prst="round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6733" r="16733"/>
          <a:stretch/>
        </p:blipFill>
        <p:spPr>
          <a:xfrm>
            <a:off x="539250" y="654892"/>
            <a:ext cx="5479208" cy="5479208"/>
          </a:xfrm>
          <a:prstGeom prst="roundRect">
            <a:avLst/>
          </a:prstGeom>
        </p:spPr>
      </p:pic>
    </p:spTree>
    <p:extLst>
      <p:ext uri="{BB962C8B-B14F-4D97-AF65-F5344CB8AC3E}">
        <p14:creationId xmlns:p14="http://schemas.microsoft.com/office/powerpoint/2010/main" val="3743743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6251726" y="639283"/>
            <a:ext cx="5480303" cy="5480303"/>
          </a:xfrm>
          <a:prstGeom prst="round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39496" y="639282"/>
            <a:ext cx="5480303" cy="5480303"/>
          </a:xfrm>
          <a:prstGeom prst="roundRect">
            <a:avLst/>
          </a:prstGeom>
        </p:spPr>
      </p:pic>
    </p:spTree>
    <p:extLst>
      <p:ext uri="{BB962C8B-B14F-4D97-AF65-F5344CB8AC3E}">
        <p14:creationId xmlns:p14="http://schemas.microsoft.com/office/powerpoint/2010/main" val="2939449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3752" y="652958"/>
            <a:ext cx="5460327" cy="5460327"/>
          </a:xfrm>
          <a:prstGeom prst="round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0296" r="14011"/>
          <a:stretch/>
        </p:blipFill>
        <p:spPr>
          <a:xfrm>
            <a:off x="6235700" y="652957"/>
            <a:ext cx="5498637" cy="5498637"/>
          </a:xfrm>
          <a:prstGeom prst="roundRect">
            <a:avLst/>
          </a:prstGeom>
        </p:spPr>
      </p:pic>
    </p:spTree>
    <p:extLst>
      <p:ext uri="{BB962C8B-B14F-4D97-AF65-F5344CB8AC3E}">
        <p14:creationId xmlns:p14="http://schemas.microsoft.com/office/powerpoint/2010/main" val="1510123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D1A419-1C33-4342-88BF-8D15BF609A78}"/>
              </a:ext>
            </a:extLst>
          </p:cNvPr>
          <p:cNvPicPr>
            <a:picLocks noChangeAspect="1"/>
          </p:cNvPicPr>
          <p:nvPr/>
        </p:nvPicPr>
        <p:blipFill>
          <a:blip r:embed="rId3"/>
          <a:stretch>
            <a:fillRect/>
          </a:stretch>
        </p:blipFill>
        <p:spPr>
          <a:xfrm>
            <a:off x="-1" y="4684367"/>
            <a:ext cx="12192001" cy="217363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3752" y="631373"/>
            <a:ext cx="5481912" cy="5481912"/>
          </a:xfrm>
          <a:prstGeom prst="round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028" r="19874"/>
          <a:stretch/>
        </p:blipFill>
        <p:spPr>
          <a:xfrm>
            <a:off x="6214115" y="631372"/>
            <a:ext cx="5520222" cy="5520222"/>
          </a:xfrm>
          <a:prstGeom prst="roundRect">
            <a:avLst/>
          </a:prstGeom>
        </p:spPr>
      </p:pic>
    </p:spTree>
    <p:extLst>
      <p:ext uri="{BB962C8B-B14F-4D97-AF65-F5344CB8AC3E}">
        <p14:creationId xmlns:p14="http://schemas.microsoft.com/office/powerpoint/2010/main" val="3860145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31144</TotalTime>
  <Words>1477</Words>
  <Application>Microsoft Office PowerPoint</Application>
  <PresentationFormat>Widescreen</PresentationFormat>
  <Paragraphs>203</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Times New Roman</vt:lpstr>
      <vt:lpstr>Fredoka One</vt:lpstr>
      <vt:lpstr>Calibri Light</vt:lpstr>
      <vt:lpstr>Arial</vt:lpstr>
      <vt:lpstr>Quicksand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BUCKINGHAM Matt</dc:creator>
  <cp:lastModifiedBy>Jillian Howe</cp:lastModifiedBy>
  <cp:revision>334</cp:revision>
  <dcterms:created xsi:type="dcterms:W3CDTF">2021-04-09T09:19:43Z</dcterms:created>
  <dcterms:modified xsi:type="dcterms:W3CDTF">2025-01-21T12:56:55Z</dcterms:modified>
</cp:coreProperties>
</file>